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85" r:id="rId3"/>
    <p:sldId id="259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295" r:id="rId14"/>
    <p:sldId id="296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148" y="5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256346388526017E-2"/>
          <c:y val="9.2541956464737382E-2"/>
          <c:w val="0.45271882699874766"/>
          <c:h val="0.8241597834791489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9D-4519-99DF-D8E1B3F16ECA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9D-4519-99DF-D8E1B3F16ECA}"/>
              </c:ext>
            </c:extLst>
          </c:dPt>
          <c:dLbls>
            <c:dLbl>
              <c:idx val="1"/>
              <c:layout>
                <c:manualLayout>
                  <c:x val="1.0654770037903463E-2"/>
                  <c:y val="1.1047308983471813E-2"/>
                </c:manualLayout>
              </c:layout>
              <c:spPr/>
              <c:txPr>
                <a:bodyPr/>
                <a:lstStyle/>
                <a:p>
                  <a:pPr>
                    <a:defRPr b="1" i="0"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9.6774222567218154E-3"/>
                  <c:y val="5.5680533485017293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4687404138105299E-2"/>
                  <c:y val="-9.62299729767450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9218480609022207E-3"/>
                  <c:y val="-4.160573196519348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5.3967029455470952E-2"/>
                  <c:y val="-7.91409621850932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5.7558967465753598E-2"/>
                  <c:y val="-3.01209850650616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Монтаж и эксплуатация оборудования и систем газоснабжения</c:v>
                </c:pt>
                <c:pt idx="1">
                  <c:v>Теплоснабжение итеплотехническоеоборудование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E9D-4519-99DF-D8E1B3F16EC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377654059466686"/>
          <c:y val="0.24791520982917903"/>
          <c:w val="0.35751987555358133"/>
          <c:h val="0.33316101481957416"/>
        </c:manualLayout>
      </c:layout>
      <c:overlay val="0"/>
      <c:txPr>
        <a:bodyPr/>
        <a:lstStyle/>
        <a:p>
          <a:pPr>
            <a:defRPr sz="1800" b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77013269557074"/>
          <c:y val="2.5682681880333822E-2"/>
          <c:w val="0.77454042745627094"/>
          <c:h val="0.58176321373002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– совсем не владею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B0-498D-900C-24CC79867D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B0-498D-900C-24CC79867D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B0-498D-900C-24CC79867D4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B0-498D-900C-24CC79867D4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– отлично владею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B0-498D-900C-24CC79867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974400"/>
        <c:axId val="169984384"/>
      </c:barChart>
      <c:catAx>
        <c:axId val="169974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9984384"/>
        <c:crosses val="autoZero"/>
        <c:auto val="1"/>
        <c:lblAlgn val="ctr"/>
        <c:lblOffset val="100"/>
        <c:noMultiLvlLbl val="0"/>
      </c:catAx>
      <c:valAx>
        <c:axId val="1699843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99744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48517638928617"/>
          <c:y val="3.6605660834861269E-2"/>
          <c:w val="0.49475707698500349"/>
          <c:h val="0.909469625047783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  <c:pt idx="8">
                  <c:v>Самоконтроль, самоорганизация</c:v>
                </c:pt>
                <c:pt idx="9">
                  <c:v>Способность работать в режиме многозадачности</c:v>
                </c:pt>
                <c:pt idx="10">
                  <c:v>Способность к обучению</c:v>
                </c:pt>
                <c:pt idx="11">
                  <c:v>Стрессоустойчивость</c:v>
                </c:pt>
                <c:pt idx="12">
                  <c:v>Базовые теоретические знания</c:v>
                </c:pt>
                <c:pt idx="13">
                  <c:v>Знание иностранного языка</c:v>
                </c:pt>
                <c:pt idx="14">
                  <c:v>Базовые цифровые навыки (пользование цифровыми устройствами, базовыми офисными программами)</c:v>
                </c:pt>
                <c:pt idx="15">
                  <c:v>Продвинутые цифровые навыки для работы со специализированными программами</c:v>
                </c:pt>
                <c:pt idx="16">
                  <c:v>Технологическая грамотность (знания, навыки работы с технологиями/оборудованием)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9</c:v>
                </c:pt>
                <c:pt idx="1">
                  <c:v>4</c:v>
                </c:pt>
                <c:pt idx="2">
                  <c:v>8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  <c:pt idx="12">
                  <c:v>4</c:v>
                </c:pt>
                <c:pt idx="13">
                  <c:v>1</c:v>
                </c:pt>
                <c:pt idx="14">
                  <c:v>3</c:v>
                </c:pt>
                <c:pt idx="15">
                  <c:v>3</c:v>
                </c:pt>
                <c:pt idx="1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AC5-4C75-B037-F5A5A94C7A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026496"/>
        <c:axId val="170672512"/>
      </c:barChart>
      <c:catAx>
        <c:axId val="170026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0672512"/>
        <c:crosses val="autoZero"/>
        <c:auto val="1"/>
        <c:lblAlgn val="ctr"/>
        <c:lblOffset val="100"/>
        <c:noMultiLvlLbl val="0"/>
      </c:catAx>
      <c:valAx>
        <c:axId val="170672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002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749091483761708"/>
          <c:y val="1.2544191111047896E-2"/>
          <c:w val="0.49980425379298649"/>
          <c:h val="0.900725271547166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  <c:pt idx="8">
                  <c:v>Самоконтроль, самоорганизация</c:v>
                </c:pt>
                <c:pt idx="9">
                  <c:v>Способность работать в режиме многозадачности</c:v>
                </c:pt>
                <c:pt idx="10">
                  <c:v>Способность к обучению</c:v>
                </c:pt>
                <c:pt idx="11">
                  <c:v>Стрессоустойчивость</c:v>
                </c:pt>
                <c:pt idx="12">
                  <c:v>Базовые теоретические знания</c:v>
                </c:pt>
                <c:pt idx="13">
                  <c:v>Знание иностранного языка</c:v>
                </c:pt>
                <c:pt idx="14">
                  <c:v>Базовые цифровые навыки (пользование цифровыми устройствами, базовыми офисными программами)</c:v>
                </c:pt>
                <c:pt idx="15">
                  <c:v>Продвинутые цифровые навыки для работы со специализированными программами</c:v>
                </c:pt>
                <c:pt idx="16">
                  <c:v>Технологическая грамотность (знания, навыки работы с технологиями/оборудованием)</c:v>
                </c:pt>
                <c:pt idx="17">
                  <c:v>Мне хватает всех навыков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75F6-4EF2-8794-8E7F16DB1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701952"/>
        <c:axId val="170703488"/>
      </c:barChart>
      <c:catAx>
        <c:axId val="1707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0703488"/>
        <c:crosses val="autoZero"/>
        <c:auto val="1"/>
        <c:lblAlgn val="ctr"/>
        <c:lblOffset val="100"/>
        <c:noMultiLvlLbl val="0"/>
      </c:catAx>
      <c:valAx>
        <c:axId val="1707034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0701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0815744"/>
        <c:axId val="180817280"/>
      </c:barChart>
      <c:catAx>
        <c:axId val="180815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80817280"/>
        <c:crosses val="autoZero"/>
        <c:auto val="1"/>
        <c:lblAlgn val="ctr"/>
        <c:lblOffset val="100"/>
        <c:noMultiLvlLbl val="0"/>
      </c:catAx>
      <c:valAx>
        <c:axId val="1808172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1808157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Навыки поиска, интерпретации и обобщения информации</c:v>
                </c:pt>
                <c:pt idx="1">
                  <c:v>Умение брать на себя ответственность, принимать решения</c:v>
                </c:pt>
                <c:pt idx="2">
                  <c:v>Инициативность и способность к предпринимательству</c:v>
                </c:pt>
                <c:pt idx="3">
                  <c:v>Самоконтроль, самоорганизация</c:v>
                </c:pt>
                <c:pt idx="4">
                  <c:v>Способность работать в режиме многозадачности</c:v>
                </c:pt>
                <c:pt idx="5">
                  <c:v>Способность к обучению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Навыки поиска, интерпретации и обобщения информации</c:v>
                </c:pt>
                <c:pt idx="1">
                  <c:v>Умение брать на себя ответственность, принимать решения</c:v>
                </c:pt>
                <c:pt idx="2">
                  <c:v>Инициативность и способность к предпринимательству</c:v>
                </c:pt>
                <c:pt idx="3">
                  <c:v>Самоконтроль, самоорганизация</c:v>
                </c:pt>
                <c:pt idx="4">
                  <c:v>Способность работать в режиме многозадачности</c:v>
                </c:pt>
                <c:pt idx="5">
                  <c:v>Способность к обучению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Навыки поиска, интерпретации и обобщения информации</c:v>
                </c:pt>
                <c:pt idx="1">
                  <c:v>Умение брать на себя ответственность, принимать решения</c:v>
                </c:pt>
                <c:pt idx="2">
                  <c:v>Инициативность и способность к предпринимательству</c:v>
                </c:pt>
                <c:pt idx="3">
                  <c:v>Самоконтроль, самоорганизация</c:v>
                </c:pt>
                <c:pt idx="4">
                  <c:v>Способность работать в режиме многозадачности</c:v>
                </c:pt>
                <c:pt idx="5">
                  <c:v>Способность к обучению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4352768"/>
        <c:axId val="184354304"/>
      </c:barChart>
      <c:catAx>
        <c:axId val="184352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84354304"/>
        <c:crosses val="autoZero"/>
        <c:auto val="1"/>
        <c:lblAlgn val="ctr"/>
        <c:lblOffset val="100"/>
        <c:noMultiLvlLbl val="0"/>
      </c:catAx>
      <c:valAx>
        <c:axId val="184354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43527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5.8731653410732092E-3"/>
                  <c:y val="0.168150143163922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Стрессоустойчивость</c:v>
                </c:pt>
                <c:pt idx="1">
                  <c:v>Базовые теоретические знания</c:v>
                </c:pt>
                <c:pt idx="2">
                  <c:v>Знание иностранного языка</c:v>
                </c:pt>
                <c:pt idx="3">
                  <c:v>Базовые цифровые навыки (пользование цифровыми устройствами, базовыми офисными программами)</c:v>
                </c:pt>
                <c:pt idx="4">
                  <c:v>Продвинутые цифровые навыки для работы со специализированными программами</c:v>
                </c:pt>
                <c:pt idx="5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Стрессоустойчивость</c:v>
                </c:pt>
                <c:pt idx="1">
                  <c:v>Базовые теоретические знания</c:v>
                </c:pt>
                <c:pt idx="2">
                  <c:v>Знание иностранного языка</c:v>
                </c:pt>
                <c:pt idx="3">
                  <c:v>Базовые цифровые навыки (пользование цифровыми устройствами, базовыми офисными программами)</c:v>
                </c:pt>
                <c:pt idx="4">
                  <c:v>Продвинутые цифровые навыки для работы со специализированными программами</c:v>
                </c:pt>
                <c:pt idx="5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Стрессоустойчивость</c:v>
                </c:pt>
                <c:pt idx="1">
                  <c:v>Базовые теоретические знания</c:v>
                </c:pt>
                <c:pt idx="2">
                  <c:v>Знание иностранного языка</c:v>
                </c:pt>
                <c:pt idx="3">
                  <c:v>Базовые цифровые навыки (пользование цифровыми устройствами, базовыми офисными программами)</c:v>
                </c:pt>
                <c:pt idx="4">
                  <c:v>Продвинутые цифровые навыки для работы со специализированными программами</c:v>
                </c:pt>
                <c:pt idx="5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4719232"/>
        <c:axId val="184720768"/>
      </c:barChart>
      <c:catAx>
        <c:axId val="1847192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4720768"/>
        <c:crosses val="autoZero"/>
        <c:auto val="1"/>
        <c:lblAlgn val="ctr"/>
        <c:lblOffset val="100"/>
        <c:noMultiLvlLbl val="0"/>
      </c:catAx>
      <c:valAx>
        <c:axId val="1847207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47192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99876296023079"/>
          <c:y val="1.8732398894383374E-2"/>
          <c:w val="0.83904625703838298"/>
          <c:h val="0.503381989016078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Менее 30%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30% до 70%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Более 70%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4742656"/>
        <c:axId val="184744192"/>
        <c:axId val="0"/>
      </c:bar3DChart>
      <c:catAx>
        <c:axId val="1847426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84744192"/>
        <c:crosses val="autoZero"/>
        <c:auto val="1"/>
        <c:lblAlgn val="ctr"/>
        <c:lblOffset val="100"/>
        <c:noMultiLvlLbl val="0"/>
      </c:catAx>
      <c:valAx>
        <c:axId val="184744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847426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Да, будет итоговая аттестация, в формате демонстрационного экзамена</c:v>
                </c:pt>
                <c:pt idx="1">
                  <c:v>Да, итоговая аттестация будет, но не в формате демонстрационного экзамена</c:v>
                </c:pt>
                <c:pt idx="2">
                  <c:v>Да, будет итоговая аттестация, но я не знаю, что такое демонстрационный экзамен3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Да, участвовал</c:v>
                </c:pt>
                <c:pt idx="1">
                  <c:v>Нет, не участвовал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Вам демонстрировали выполнение заданий демонстрационного экзамена преподавателем, мастером</c:v>
                </c:pt>
                <c:pt idx="3">
                  <c:v>Вы лично выполняли задания или в группе студентов (под наблюдением преподавателя, мастера)</c:v>
                </c:pt>
                <c:pt idx="4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5">
                  <c:v>С вами разбирали, исправляли допущенные ошибки при выполнении задания</c:v>
                </c:pt>
                <c:pt idx="6">
                  <c:v>Ничего из перечисленного не было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85523584"/>
        <c:axId val="185936128"/>
      </c:barChart>
      <c:catAx>
        <c:axId val="1855235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5936128"/>
        <c:crosses val="autoZero"/>
        <c:auto val="1"/>
        <c:lblAlgn val="ctr"/>
        <c:lblOffset val="100"/>
        <c:noMultiLvlLbl val="0"/>
      </c:catAx>
      <c:valAx>
        <c:axId val="18593612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8552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Работа по этой профессии / специальности позволяет иметь удобный график работы</c:v>
                </c:pt>
                <c:pt idx="1">
                  <c:v>Эта профессия / специальность позволяет иметь интересную и разнообразную работу</c:v>
                </c:pt>
                <c:pt idx="2">
                  <c:v>Эта профессия / специальность позволит иметь хорошее социальное обеспечение на работе</c:v>
                </c:pt>
                <c:pt idx="3">
                  <c:v>Эта профессия / специальность позволит иметь хорошие условия труда</c:v>
                </c:pt>
                <c:pt idx="4">
                  <c:v>Это уважаемая (престижная) профессия / специальность</c:v>
                </c:pt>
                <c:pt idx="5">
                  <c:v>По этой профессии / специальности работает кто-то из родственников, знакомых</c:v>
                </c:pt>
                <c:pt idx="6">
                  <c:v>С этой профессией / специальностью легко найти работу</c:v>
                </c:pt>
                <c:pt idx="7">
                  <c:v>Эта профессия / специальность дает возможность хорошо зарабатывать</c:v>
                </c:pt>
                <c:pt idx="8">
                  <c:v>По этой профессии / специальности легко учиться</c:v>
                </c:pt>
                <c:pt idx="9">
                  <c:v>Есть возможности карьерного роста</c:v>
                </c:pt>
                <c:pt idx="10">
                  <c:v>Выбрал(а) по совету родителей, друзей, школы</c:v>
                </c:pt>
                <c:pt idx="11">
                  <c:v>Это был случайный выбор</c:v>
                </c:pt>
                <c:pt idx="12">
                  <c:v>Другое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4</c:v>
                </c:pt>
                <c:pt idx="1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A0-423A-9C2F-BD29EBDC9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81536"/>
        <c:axId val="18883328"/>
      </c:barChart>
      <c:catAx>
        <c:axId val="18881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883328"/>
        <c:crosses val="autoZero"/>
        <c:auto val="1"/>
        <c:lblAlgn val="ctr"/>
        <c:lblOffset val="100"/>
        <c:noMultiLvlLbl val="0"/>
      </c:catAx>
      <c:valAx>
        <c:axId val="188833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8815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8867241802567"/>
          <c:y val="3.3753956903644459E-2"/>
          <c:w val="0.8171827056372325"/>
          <c:h val="0.41143372777122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Достаточно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Вас знакомили с заданиями, сопутствующими материалами для демонстрационного экзамена (сборником задач, др.)</c:v>
                </c:pt>
                <c:pt idx="3">
                  <c:v>Вам демонстрировали выполнение заданий демонстрационного экзамена преподавателем, мастером</c:v>
                </c:pt>
                <c:pt idx="4">
                  <c:v>Вы лично выполняли задания или в группе студентов (под наблюдением преподавателя, мастера)</c:v>
                </c:pt>
                <c:pt idx="5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6">
                  <c:v>С вами разбирали, исправляли допущенные ошибки при выполнении задания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достаточно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Вас знакомили с заданиями, сопутствующими материалами для демонстрационного экзамена (сборником задач, др.)</c:v>
                </c:pt>
                <c:pt idx="3">
                  <c:v>Вам демонстрировали выполнение заданий демонстрационного экзамена преподавателем, мастером</c:v>
                </c:pt>
                <c:pt idx="4">
                  <c:v>Вы лично выполняли задания или в группе студентов (под наблюдением преподавателя, мастера)</c:v>
                </c:pt>
                <c:pt idx="5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6">
                  <c:v>С вами разбирали, исправляли допущенные ошибки при выполнении задания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6614144"/>
        <c:axId val="186615680"/>
      </c:barChart>
      <c:catAx>
        <c:axId val="186614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86615680"/>
        <c:crosses val="autoZero"/>
        <c:auto val="1"/>
        <c:lblAlgn val="ctr"/>
        <c:lblOffset val="100"/>
        <c:noMultiLvlLbl val="0"/>
      </c:catAx>
      <c:valAx>
        <c:axId val="1866156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186614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недостаточной мере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Время на подготовительные занятия по заданиям демонстрационного экзамена</c:v>
                </c:pt>
                <c:pt idx="1">
                  <c:v>Доступность оборудования, инструментов, материалов и др.</c:v>
                </c:pt>
                <c:pt idx="2">
                  <c:v>Доступность изложения преподавателями/мастерами изучаемого материала</c:v>
                </c:pt>
                <c:pt idx="3">
                  <c:v>Доступность литературы, пособий для подготовки к заданиям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достаточной мере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Время на подготовительные занятия по заданиям демонстрационного экзамена</c:v>
                </c:pt>
                <c:pt idx="1">
                  <c:v>Доступность оборудования, инструментов, материалов и др.</c:v>
                </c:pt>
                <c:pt idx="2">
                  <c:v>Доступность изложения преподавателями/мастерами изучаемого материала</c:v>
                </c:pt>
                <c:pt idx="3">
                  <c:v>Доступность литературы, пособий для подготовки к заданиям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6709120"/>
        <c:axId val="186710656"/>
      </c:barChart>
      <c:catAx>
        <c:axId val="1867091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86710656"/>
        <c:crosses val="autoZero"/>
        <c:auto val="1"/>
        <c:lblAlgn val="ctr"/>
        <c:lblOffset val="100"/>
        <c:noMultiLvlLbl val="0"/>
      </c:catAx>
      <c:valAx>
        <c:axId val="186710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67091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1-2 раза в неделю или чаще;</c:v>
                </c:pt>
                <c:pt idx="1">
                  <c:v>2-3 раза в месяц;</c:v>
                </c:pt>
                <c:pt idx="2">
                  <c:v>Менее 1 раза в месяц;</c:v>
                </c:pt>
                <c:pt idx="3">
                  <c:v>Менее 1 раза в полгода;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Стало интереснее ходить на занятия, учиться</c:v>
                </c:pt>
                <c:pt idx="1">
                  <c:v>Появилась мотивация, цель учиться</c:v>
                </c:pt>
                <c:pt idx="2">
                  <c:v>Стало больше практических, реальных задач</c:v>
                </c:pt>
                <c:pt idx="3">
                  <c:v>Выросла учебная нагрузка, стал более загруженным график учебы</c:v>
                </c:pt>
                <c:pt idx="4">
                  <c:v>Преподаватели, мастера стали больше времени посвящать работе со студентами</c:v>
                </c:pt>
                <c:pt idx="5">
                  <c:v>Ничего из перечисленного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687296"/>
        <c:axId val="187689984"/>
      </c:barChart>
      <c:catAx>
        <c:axId val="1876872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7689984"/>
        <c:crosses val="autoZero"/>
        <c:auto val="1"/>
        <c:lblAlgn val="ctr"/>
        <c:lblOffset val="100"/>
        <c:noMultiLvlLbl val="0"/>
      </c:catAx>
      <c:valAx>
        <c:axId val="18768998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87687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Определенно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Определенно 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b="1" i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Консультировали кого-либо из участников Вашей команды</c:v>
                </c:pt>
                <c:pt idx="1">
                  <c:v>Разрабатывали самостоятельно план выполнения своей части задания</c:v>
                </c:pt>
                <c:pt idx="2">
                  <c:v>Разрабатывали самостоятельно план выполнения задания другими членами команды</c:v>
                </c:pt>
                <c:pt idx="3">
                  <c:v>Решали нестандартные задачи (с незнакомыми, неполными условиями)</c:v>
                </c:pt>
                <c:pt idx="4">
                  <c:v>Организовывали коллективное обсуждение, согласование действий в команде</c:v>
                </c:pt>
                <c:pt idx="5">
                  <c:v>Ничего из перечисленного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66724373903607"/>
          <c:y val="2.0070152408428847E-2"/>
          <c:w val="0.32964068755895021"/>
          <c:h val="0.979929847591571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Определенно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Определенно нет</c:v>
                </c:pt>
                <c:pt idx="4">
                  <c:v>Ничего не знаю про SKILLS PASSPORT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Участвовал(а) в региональных чемпионатах «Молодые профессионалы» Worldskills Russia</c:v>
                </c:pt>
                <c:pt idx="1">
                  <c:v>Участвовал(а) в национальных чемпионатах «Молодые профессионалы" Worldskills Russia»</c:v>
                </c:pt>
                <c:pt idx="2">
                  <c:v>Участвовал(а) в корпоративных/отраслевых чемпионатах по стандартам Worldskills</c:v>
                </c:pt>
                <c:pt idx="3">
                  <c:v>Участвовал(а) в олимпиадах профессионального мастерства</c:v>
                </c:pt>
                <c:pt idx="4">
                  <c:v>Не участвовал(а) в конкурсах профессионального мастерства или чемпионатах Worldskills и олимпиадах профессионального мастерства, но знаю о них Не знаю о конкурсах профессионального мастерства или чемпионатах Worldskills и олимпиадах профессионального маст</c:v>
                </c:pt>
                <c:pt idx="5">
                  <c:v>Не знаю о конкурсах профессионального мастерства или чемпионатах Worldskills и олимпиадах профессионального мастерства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Участвовал(а) в региональных чемпионатах «Молодые профессионалы» Worldskills Russia</c:v>
                </c:pt>
                <c:pt idx="1">
                  <c:v>Участвовал(а) в национальных чемпионатах «Молодые профессионалы" Worldskills Russia»</c:v>
                </c:pt>
                <c:pt idx="2">
                  <c:v>Участвовал(а) в корпоративных/отраслевых чемпионатах по стандартам Worldskills</c:v>
                </c:pt>
                <c:pt idx="3">
                  <c:v>Участвовал(а) в олимпиадах профессионального мастерства</c:v>
                </c:pt>
                <c:pt idx="4">
                  <c:v>Не участвовал(а) в конкурсах профессионального мастерства или чемпионатах Worldskills и олимпиадах профессионального мастерства, но знаю о них Не знаю о конкурсах профессионального мастерства или чемпионатах Worldskills и олимпиадах профессионального маст</c:v>
                </c:pt>
                <c:pt idx="5">
                  <c:v>Не знаю о конкурсах профессионального мастерства или чемпионатах Worldskills и олимпиадах профессионального мастерства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887232"/>
        <c:axId val="211888768"/>
      </c:barChart>
      <c:catAx>
        <c:axId val="2118872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888768"/>
        <c:crosses val="autoZero"/>
        <c:auto val="1"/>
        <c:lblAlgn val="ctr"/>
        <c:lblOffset val="100"/>
        <c:noMultiLvlLbl val="0"/>
      </c:catAx>
      <c:valAx>
        <c:axId val="2118887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18872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Опыт в целом пригодился</c:v>
                </c:pt>
                <c:pt idx="1">
                  <c:v>Опыт не пригодился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Да, один раз</c:v>
                </c:pt>
                <c:pt idx="1">
                  <c:v>Да, несколько раз</c:v>
                </c:pt>
                <c:pt idx="2">
                  <c:v>Не проходил(а)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4789437726136"/>
          <c:y val="3.2700977336584239E-2"/>
          <c:w val="0.87442902733466721"/>
          <c:h val="0.437765391934749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A4-48FE-9BA2-961215C83AE9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A4-48FE-9BA2-961215C83AE9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A4-48FE-9BA2-961215C83AE9}"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A4-48FE-9BA2-961215C83AE9}"/>
                </c:ext>
              </c:extLst>
            </c:dLbl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A4-48FE-9BA2-961215C83AE9}"/>
                </c:ext>
              </c:extLst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A4-48FE-9BA2-961215C83AE9}"/>
                </c:ext>
              </c:extLst>
            </c:dLbl>
            <c:dLbl>
              <c:idx val="6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A4-48FE-9BA2-961215C83AE9}"/>
                </c:ext>
              </c:extLst>
            </c:dLbl>
            <c:dLbl>
              <c:idx val="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A4-48FE-9BA2-961215C83AE9}"/>
                </c:ext>
              </c:extLst>
            </c:dLbl>
            <c:dLbl>
              <c:idx val="8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A4-48FE-9BA2-961215C83AE9}"/>
                </c:ext>
              </c:extLst>
            </c:dLbl>
            <c:dLbl>
              <c:idx val="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A4-48FE-9BA2-961215C83AE9}"/>
                </c:ext>
              </c:extLst>
            </c:dLbl>
            <c:dLbl>
              <c:idx val="1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A4-48FE-9BA2-961215C83AE9}"/>
                </c:ext>
              </c:extLst>
            </c:dLbl>
            <c:dLbl>
              <c:idx val="1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A4-48FE-9BA2-961215C83AE9}"/>
                </c:ext>
              </c:extLst>
            </c:dLbl>
            <c:dLbl>
              <c:idx val="1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8A4-48FE-9BA2-961215C83AE9}"/>
                </c:ext>
              </c:extLst>
            </c:dLbl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Она единственная в этом населенном пункте</c:v>
                </c:pt>
                <c:pt idx="1">
                  <c:v>Она расположена близко к дому</c:v>
                </c:pt>
                <c:pt idx="2">
                  <c:v>Сюда нетрудно поступить</c:v>
                </c:pt>
                <c:pt idx="3">
                  <c:v>Здесь учились (учатся) родственники, знакомые или их дети</c:v>
                </c:pt>
                <c:pt idx="4">
                  <c:v>Здесь хорошие, квалифицированные преподаватели</c:v>
                </c:pt>
                <c:pt idx="5">
                  <c:v>У этой образовательной организации хорошая репутация</c:v>
                </c:pt>
                <c:pt idx="6">
                  <c:v>Здесь хорошая обеспеченность оборудованием, есть компьютеры, библиотека и т.д.</c:v>
                </c:pt>
                <c:pt idx="7">
                  <c:v>Сюда поступали Ваши одноклассники, друзья</c:v>
                </c:pt>
                <c:pt idx="8">
                  <c:v>Подавали документы в несколько образовательных организаций, но приняли в эту</c:v>
                </c:pt>
                <c:pt idx="9">
                  <c:v>Здесь хорошая подготовка для поступления в вуз</c:v>
                </c:pt>
                <c:pt idx="10">
                  <c:v>Здесь хорошее обучение выбранной профессии, специальности</c:v>
                </c:pt>
                <c:pt idx="11">
                  <c:v>У Вас были преимущества при поступлении</c:v>
                </c:pt>
                <c:pt idx="12">
                  <c:v>Эту образовательную организацию посоветовали родители, друзья, или в школе</c:v>
                </c:pt>
                <c:pt idx="13">
                  <c:v>Другое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4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8A4-48FE-9BA2-961215C83A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037696"/>
        <c:axId val="135039232"/>
      </c:barChart>
      <c:catAx>
        <c:axId val="135037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5039232"/>
        <c:crosses val="autoZero"/>
        <c:auto val="1"/>
        <c:lblAlgn val="ctr"/>
        <c:lblOffset val="100"/>
        <c:noMultiLvlLbl val="0"/>
      </c:catAx>
      <c:valAx>
        <c:axId val="1350392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5037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Бесполезной</c:v>
                </c:pt>
                <c:pt idx="1">
                  <c:v>Мало полезной</c:v>
                </c:pt>
                <c:pt idx="2">
                  <c:v>Довольно полезной</c:v>
                </c:pt>
                <c:pt idx="3">
                  <c:v>Очень полезной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541945767884298E-2"/>
          <c:y val="5.5759638612298101E-2"/>
          <c:w val="0.42978870642548933"/>
          <c:h val="0.825572231102021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92D050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Учиться в вузе и не работать</c:v>
                </c:pt>
                <c:pt idx="1">
                  <c:v>Учиться в вузе и работать</c:v>
                </c:pt>
                <c:pt idx="2">
                  <c:v>Учиться, но не в вузе (в другом училище/техникуме/колледже, на курсах и т.д.) и не работать</c:v>
                </c:pt>
                <c:pt idx="3">
                  <c:v>Учиться, но не в вузе (в другом училище/техникуме/колледже, на курсах и т.д.) и работать</c:v>
                </c:pt>
                <c:pt idx="4">
                  <c:v>Работать и не учиться</c:v>
                </c:pt>
                <c:pt idx="5">
                  <c:v>Служить в армии</c:v>
                </c:pt>
                <c:pt idx="6">
                  <c:v>Не учиться и не работать</c:v>
                </c:pt>
                <c:pt idx="7">
                  <c:v>Еще не думал(а) об этом, или еще не решил(а)</c:v>
                </c:pt>
                <c:pt idx="8">
                  <c:v>Работать, позже учиться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891846979176996"/>
          <c:y val="1.6417766042520137E-2"/>
          <c:w val="0.43337541358434645"/>
          <c:h val="0.983582233957479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39772067211757E-2"/>
          <c:y val="7.6576822061053165E-2"/>
          <c:w val="0.39488949781852062"/>
          <c:h val="0.823384697123840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Да, скорее всего это будеттак</c:v>
                </c:pt>
                <c:pt idx="1">
                  <c:v>Может быть да, может бытьнет</c:v>
                </c:pt>
                <c:pt idx="2">
                  <c:v>Скорее всего, нет</c:v>
                </c:pt>
                <c:pt idx="3">
                  <c:v>Наверняка нет</c:v>
                </c:pt>
                <c:pt idx="4">
                  <c:v>Вообще не собираетесь работать, будете заниматься домашним хозяйством, семьей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26752829579522"/>
          <c:y val="3.3466670681627696E-2"/>
          <c:w val="0.33534703614015476"/>
          <c:h val="0.9447973032763005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Работа по этой специальности, профессии не очень интересная, монотонная и т.д.</c:v>
                </c:pt>
                <c:pt idx="1">
                  <c:v>По этой специальности, профессии трудно найти работу</c:v>
                </c:pt>
                <c:pt idx="2">
                  <c:v>Не удовлетворяет график труда на рабочих местах по этой специальности, профессии</c:v>
                </c:pt>
                <c:pt idx="3">
                  <c:v>С этой специальностью, профессией невозможно сделать хорошую карьеру</c:v>
                </c:pt>
                <c:pt idx="4">
                  <c:v>По этой специальности, профессии низкая оплата труда</c:v>
                </c:pt>
                <c:pt idx="5">
                  <c:v>Хочу получить высшее образование, но такой специальности в высшем образовании нет</c:v>
                </c:pt>
                <c:pt idx="6">
                  <c:v>На рабочих местах по этой специальности, профессии плохие условия труда</c:v>
                </c:pt>
                <c:pt idx="7">
                  <c:v>Не удовлетворяет отношение к рабочим/специалистам среднего звена в компаниях со стороны руководства</c:v>
                </c:pt>
                <c:pt idx="8">
                  <c:v>Эта профессия, специальность не престижна</c:v>
                </c:pt>
                <c:pt idx="9">
                  <c:v>Не женская профессия</c:v>
                </c:pt>
                <c:pt idx="10">
                  <c:v>Как запасной вариант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898944"/>
        <c:axId val="212910080"/>
      </c:barChart>
      <c:catAx>
        <c:axId val="2128989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2910080"/>
        <c:crosses val="autoZero"/>
        <c:auto val="1"/>
        <c:lblAlgn val="ctr"/>
        <c:lblOffset val="100"/>
        <c:noMultiLvlLbl val="0"/>
      </c:catAx>
      <c:valAx>
        <c:axId val="212910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89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96178927459528E-2"/>
          <c:y val="9.3529582351872115E-2"/>
          <c:w val="0.40051121033058901"/>
          <c:h val="0.822488409939777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Собираюсь поступать в вузпо той же специальности</c:v>
                </c:pt>
                <c:pt idx="1">
                  <c:v>Собираюсь поступать в вузпо другой специальности</c:v>
                </c:pt>
                <c:pt idx="2">
                  <c:v>Еще не решил(а), недумал(а) об этом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11362179953581"/>
          <c:y val="0.18805339048847308"/>
          <c:w val="0.33191258264908685"/>
          <c:h val="0.559446902234903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263620466733968E-2"/>
          <c:y val="7.9593912221340074E-2"/>
          <c:w val="0.39967995053185462"/>
          <c:h val="0.82127615226484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Да, работал(а) \подрабатывал(а)</c:v>
                </c:pt>
                <c:pt idx="1">
                  <c:v>Нет, никогда не работал(а)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713535887846254"/>
          <c:y val="0.25711598687010023"/>
          <c:w val="0.32573413136401502"/>
          <c:h val="0.361225685486561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60532876147198E-2"/>
          <c:y val="0.11779705905957678"/>
          <c:w val="0.4033862521686033"/>
          <c:h val="0.802702490614494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 1 КУРСЕ</c:v>
                </c:pt>
                <c:pt idx="1">
                  <c:v>НА 2 КУРСЕ</c:v>
                </c:pt>
                <c:pt idx="2">
                  <c:v>НА 3 КУРСЕ</c:v>
                </c:pt>
                <c:pt idx="3">
                  <c:v>РАБОТАЛ(А) ЕЩЕ ДОПОСТУПЛЕНИЯ В КОЛЛЕДЖ</c:v>
                </c:pt>
                <c:pt idx="4">
                  <c:v>Не работал(а)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850572263907586"/>
          <c:y val="0.10537127366440463"/>
          <c:w val="0.23027324961884474"/>
          <c:h val="0.789257274324288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71787142409748E-2"/>
          <c:y val="7.9511670135721982E-2"/>
          <c:w val="0.41993200816212822"/>
          <c:h val="0.837416182428351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Для получения опыта работы, который работодатели должны оценить при найме</c:v>
                </c:pt>
                <c:pt idx="1">
                  <c:v>Из-за финансовых затруднений, нужны были деньги</c:v>
                </c:pt>
                <c:pt idx="2">
                  <c:v>Для приобретения нужных контактов, связей</c:v>
                </c:pt>
                <c:pt idx="3">
                  <c:v>Для «разведки» рынка труда (понимание реалий рынка труда, какие навыки и компетенции наиболее востребованы, приобретение навыков, поиска работы и т.п.)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26250054800795"/>
          <c:y val="1.3514099242955926E-3"/>
          <c:w val="0.33310268617769268"/>
          <c:h val="0.9647013985451795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87854248541609E-2"/>
          <c:y val="9.8743756978837235E-2"/>
          <c:w val="0.39938499130252442"/>
          <c:h val="0.82184252147374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Да, имел постоянную работу</c:v>
                </c:pt>
                <c:pt idx="1">
                  <c:v>Да, работал временно, подоговору и т.д.</c:v>
                </c:pt>
                <c:pt idx="2">
                  <c:v>Да, были разовые заработки,нерегулярные приработки</c:v>
                </c:pt>
                <c:pt idx="3">
                  <c:v>Нет, не было никакой работы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709750436907845"/>
          <c:y val="0.16321551334276624"/>
          <c:w val="0.29706987437431709"/>
          <c:h val="0.673568783058213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313711019915"/>
          <c:y val="0.12408157796896555"/>
          <c:w val="0.38964501783627131"/>
          <c:h val="0.831012457659830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Скорее да</c:v>
                </c:pt>
                <c:pt idx="1">
                  <c:v>Скорее 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223085013905155"/>
          <c:y val="0.35805306333899373"/>
          <c:w val="0.14947323668318521"/>
          <c:h val="0.13275796576777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5741046241688"/>
          <c:y val="8.5802182836790808E-2"/>
          <c:w val="0.3929434809032385"/>
          <c:h val="0.818039035001432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F4-4EB8-AFCD-F50F04BE8F0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F4-4EB8-AFCD-F50F04BE8F0F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F4-4EB8-AFCD-F50F04BE8F0F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66CC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 основном неудовлетворительные оценки («двойки»)</c:v>
                </c:pt>
                <c:pt idx="1">
                  <c:v>В основном удовлетворительные оценки («тройки»)</c:v>
                </c:pt>
                <c:pt idx="2">
                  <c:v>В основном хорошие оценки («четверки»), но бывают и тройки</c:v>
                </c:pt>
                <c:pt idx="3">
                  <c:v>Только хорошо и отлично («четверки» и «пятерки»)</c:v>
                </c:pt>
                <c:pt idx="4">
                  <c:v>Только отличные оценки («пятерки»)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F4-4EB8-AFCD-F50F04BE8F0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728346456693E-2"/>
          <c:y val="6.4845992684026688E-2"/>
          <c:w val="0.40619103601633127"/>
          <c:h val="0.823384697123840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Работа влияет (влияла) намою успеваемость скорее положительно</c:v>
                </c:pt>
                <c:pt idx="1">
                  <c:v>Работа никак не влияет (влияла) на мою успеваемость, не мешает (не мешала) учёбе</c:v>
                </c:pt>
                <c:pt idx="2">
                  <c:v>Работа негативно влияет (влияла) на мою успеваемость, однако это не критично (не было критично)</c:v>
                </c:pt>
                <c:pt idx="3">
                  <c:v>Из-за работы моя успеваемость (была) очень низкая, есть (был) риск отчисления из образовательной организации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204040901137357"/>
          <c:y val="0.13374974390768152"/>
          <c:w val="0.34240403543307085"/>
          <c:h val="0.7160771663193293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05880853668062E-2"/>
          <c:y val="8.3944735785021984E-2"/>
          <c:w val="0.40023587024233709"/>
          <c:h val="0.822579498266309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Я уже не работаю на ней</c:v>
                </c:pt>
                <c:pt idx="1">
                  <c:v>Это (была) только временнаяработа</c:v>
                </c:pt>
                <c:pt idx="2">
                  <c:v>Это моя будущая постояннаяработа</c:v>
                </c:pt>
                <c:pt idx="3">
                  <c:v>Ещё не решил(а)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695562886194394"/>
          <c:y val="0.20472408887197818"/>
          <c:w val="0.29869782975276993"/>
          <c:h val="0.507155120705431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59459407137503E-2"/>
          <c:y val="4.8277338521659323E-2"/>
          <c:w val="0.39511986884550054"/>
          <c:h val="0.822850571769177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66CC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Занимался(-ась) самообразованием с использованием печатных материалов: профессиональных журналов, книг и т.п.</c:v>
                </c:pt>
                <c:pt idx="1">
                  <c:v>Ходил(а) в кино, был на природе и др.</c:v>
                </c:pt>
                <c:pt idx="2">
                  <c:v>Слушал, смотрел учебные или научно-познавательные передачи по радио или телевидению</c:v>
                </c:pt>
                <c:pt idx="3">
                  <c:v>Обучался(-ась) или приобретал новые знания с использованием аудио- и видеозаписей</c:v>
                </c:pt>
                <c:pt idx="4">
                  <c:v>Обучался(-ась) или приобретал новые знания с использованием компьютера, включая онлайн Интернет обучение</c:v>
                </c:pt>
                <c:pt idx="5">
                  <c:v>Осваивал(а) навыки на рабочем месте под руководством коллег (если Вы работаете помимо учебы)</c:v>
                </c:pt>
                <c:pt idx="6">
                  <c:v>Осваивал(а) полезные навыки, например, учились работе с компьютерными программами, вождению автомобиля, шитью, вязанию и т.п. под руководством друзей или членов семьи</c:v>
                </c:pt>
                <c:pt idx="7">
                  <c:v>Приобретал(а) новые знания, посещая дополнительные курсы, семинары, и т.д.</c:v>
                </c:pt>
                <c:pt idx="8">
                  <c:v>Не приобретал(а) самостоятельно новые знания и навыки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869482200716865"/>
          <c:y val="1.2711498228054037E-2"/>
          <c:w val="0.47447570823931612"/>
          <c:h val="0.9840585523293805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6936223523355"/>
          <c:y val="6.7257130099737869E-2"/>
          <c:w val="0.40855233130442975"/>
          <c:h val="0.822670304667594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lang="ru-RU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134930598438651"/>
          <c:y val="0.28299597916989749"/>
          <c:w val="0.1428044706382875"/>
          <c:h val="0.24847448941750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Безусловно удовлетворяет</c:v>
                </c:pt>
                <c:pt idx="1">
                  <c:v>Скорее удовлетворяет</c:v>
                </c:pt>
                <c:pt idx="2">
                  <c:v>Скорее не удовлетворяет</c:v>
                </c:pt>
                <c:pt idx="3">
                  <c:v>Безусловно 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Низкое/ Плохое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 производственного обучения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т.ч. для производственного обучения</c:v>
                </c:pt>
                <c:pt idx="5">
                  <c:v>Современность образовательных программ</c:v>
                </c:pt>
                <c:pt idx="6">
                  <c:v>Ориентированность учебного процесса на подготовку студентов к реальным условиям работы, к выходу на рынок труда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F-4C25-A637-2D24A6249B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Среднее/ Удовл.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1F-4C25-A637-2D24A6249B11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1F-4C25-A637-2D24A6249B11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1F-4C25-A637-2D24A6249B11}"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1F-4C25-A637-2D24A6249B11}"/>
                </c:ext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1F-4C25-A637-2D24A6249B11}"/>
                </c:ext>
              </c:extLst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1F-4C25-A637-2D24A6249B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 производственного обучения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т.ч. для производственного обучения</c:v>
                </c:pt>
                <c:pt idx="5">
                  <c:v>Современность образовательных программ</c:v>
                </c:pt>
                <c:pt idx="6">
                  <c:v>Ориентированность учебного процесса на подготовку студентов к реальным условиям работы, к выходу на рынок труда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1F-4C25-A637-2D24A6249B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Высокое/ Хорошее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 производственного обучения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т.ч. для производственного обучения</c:v>
                </c:pt>
                <c:pt idx="5">
                  <c:v>Современность образовательных программ</c:v>
                </c:pt>
                <c:pt idx="6">
                  <c:v>Ориентированность учебного процесса на подготовку студентов к реальным условиям работы, к выходу на рынок труда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1F-4C25-A637-2D24A6249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364800"/>
        <c:axId val="160638080"/>
      </c:barChart>
      <c:catAx>
        <c:axId val="160364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638080"/>
        <c:crosses val="autoZero"/>
        <c:auto val="1"/>
        <c:lblAlgn val="ctr"/>
        <c:lblOffset val="100"/>
        <c:noMultiLvlLbl val="0"/>
      </c:catAx>
      <c:valAx>
        <c:axId val="16063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3648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62009235724883"/>
          <c:y val="2.8795830339406615E-2"/>
          <c:w val="0.73884602648162623"/>
          <c:h val="0.58536782900805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Совсем не удовлетворён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B0-45A8-B242-D69CFF33DC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не удовлетворен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B0-45A8-B242-D69CFF33DC9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удовлетворен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B0-45A8-B242-D69CFF33DC9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775424"/>
        <c:axId val="162776960"/>
      </c:barChart>
      <c:catAx>
        <c:axId val="162775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2776960"/>
        <c:crosses val="autoZero"/>
        <c:auto val="1"/>
        <c:lblAlgn val="ctr"/>
        <c:lblOffset val="100"/>
        <c:noMultiLvlLbl val="0"/>
      </c:catAx>
      <c:valAx>
        <c:axId val="162776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27754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Способность взаимодействовать / сотрудничать с другими людьми</c:v>
                </c:pt>
                <c:pt idx="1">
                  <c:v>Навыки поиска и интерпретации / анализа информации</c:v>
                </c:pt>
                <c:pt idx="2">
                  <c:v>Способность организовать свое дело / навыки предпринимательства</c:v>
                </c:pt>
                <c:pt idx="3">
                  <c:v>Умение определять и приобретать нужные навыки для достижения целей</c:v>
                </c:pt>
                <c:pt idx="4">
                  <c:v>Не оценивают ничего из перечисленного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40-413F-BCA2-809340A4A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857344"/>
        <c:axId val="162858880"/>
      </c:barChart>
      <c:catAx>
        <c:axId val="162857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2858880"/>
        <c:crosses val="autoZero"/>
        <c:auto val="1"/>
        <c:lblAlgn val="ctr"/>
        <c:lblOffset val="100"/>
        <c:noMultiLvlLbl val="0"/>
      </c:catAx>
      <c:valAx>
        <c:axId val="1628588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2857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Способность взаимодействовать / сотрудничать с другими людьми</c:v>
                </c:pt>
                <c:pt idx="1">
                  <c:v>Навыки поиска и интерпретации/анализа информации</c:v>
                </c:pt>
                <c:pt idx="2">
                  <c:v>Способность организовать свое дело /навыки предпринимательства</c:v>
                </c:pt>
                <c:pt idx="3">
                  <c:v>Умение определять и приобретать нужные навыки для достижения целей</c:v>
                </c:pt>
                <c:pt idx="4">
                  <c:v>Преподаватели не рассказывают о том, как лучше развивать вышеперечисленные навыки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7D-4F34-90A8-47E57564F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373440"/>
        <c:axId val="163374976"/>
      </c:barChart>
      <c:catAx>
        <c:axId val="163373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3374976"/>
        <c:crosses val="autoZero"/>
        <c:auto val="1"/>
        <c:lblAlgn val="ctr"/>
        <c:lblOffset val="100"/>
        <c:noMultiLvlLbl val="0"/>
      </c:catAx>
      <c:valAx>
        <c:axId val="1633749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3373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A1D8-352E-4A6B-A35D-59CC5CF5FC7F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5567A87-CE81-4DFC-B914-6B60FE3F1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5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6F25-216E-475D-8EE2-584E109197AB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D12630B-7C9D-49FE-928E-D11C02896C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35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DE4C-A6BF-4C64-9FB2-CE9C6BF4AA39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EA765CE-74B5-4948-B75D-735E2CB028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7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42E5-F315-4F6A-BFAA-9EF0A57432B2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9A90021-5C48-410A-AFC7-B6A51B5F37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24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DF031-B4C3-4140-934E-9CC6E580B08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E91DFD8-B07A-42BB-B876-8FA7343F0C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74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2ED1-0BCF-4951-9971-D3741276A2EC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BAD5B80-2C8D-4ACA-B448-B916791EC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940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052B-F72B-478C-BED1-0AA38D97F341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0A0FC-57B5-4670-9210-7A30308F86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70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C81-B3FE-46DB-B0A0-9FCC4ECEF22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53DDC-DD32-415B-9457-9A0B2CA39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094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10A5-7E66-4583-B225-2D604F8F67D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A6834-16A8-479C-A4AA-8C2A6496C2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1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4B0F-3D25-4239-81FD-893D632CABC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EE6412B-7F64-478C-856B-F08AF62D77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716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A5F1-34B2-47F5-81E7-28816A13F992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F6A4C-7D8C-44F2-995F-A5A841541D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4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713A-879C-42E1-841E-A7AE2237687B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679A-C0E4-4A92-9C7E-AE54650BF3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5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7C05-E43C-4EA0-BBF3-889509D2A6E5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05C8B-364C-4252-BA6E-7940D2C9AE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5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651A-1B4F-49B0-BCA6-2A3A9163BF08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1278F-4910-4826-99C3-8E3A776B8F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7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AE35-02B8-4D93-9A2C-EAD5F480A70F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017AA-DE77-40AA-8853-CB404036F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58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880B-E6A7-4A7B-B134-BB9C0F01DED3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442E747-2D0A-43AE-BE2C-49B409863B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1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30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9CB85-2E04-4115-9AB2-9DCA6B410C65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2390D244-EF7F-40DD-9A31-3B3DB11AAC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3"/>
            <a:ext cx="9144000" cy="425507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sz="4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выпускников 2023 </a:t>
            </a:r>
            <a:r>
              <a:rPr lang="ru-RU" sz="48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года выпуска</a:t>
            </a:r>
            <a:br>
              <a:rPr lang="ru-RU" sz="48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8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ГАПОУ </a:t>
            </a:r>
            <a:r>
              <a:rPr lang="ru-RU" sz="4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РС (Я) «МРТК» «</a:t>
            </a:r>
            <a:r>
              <a:rPr lang="ru-RU" sz="4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Светлинское</a:t>
            </a:r>
            <a:r>
              <a:rPr lang="ru-RU" sz="4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отделение энергетики, нефти и газа»</a:t>
            </a:r>
            <a:br>
              <a:rPr lang="ru-RU" sz="4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январь 2023 г.</a:t>
            </a:r>
            <a:endParaRPr lang="ru-RU" sz="4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04788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824038" y="360363"/>
            <a:ext cx="854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/>
              <a:t> ГАПОУ  РС (Я) «Региональный технический колледж в г.Мирном»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09" y="90248"/>
            <a:ext cx="10189355" cy="907279"/>
          </a:xfrm>
        </p:spPr>
        <p:txBody>
          <a:bodyPr/>
          <a:lstStyle/>
          <a:p>
            <a:pPr algn="ctr"/>
            <a:r>
              <a:rPr lang="ru-RU" sz="2000" b="1" i="1" dirty="0"/>
              <a:t>В</a:t>
            </a:r>
            <a:r>
              <a:rPr lang="ru-RU" sz="2000" dirty="0"/>
              <a:t> </a:t>
            </a:r>
            <a:r>
              <a:rPr lang="ru-RU" sz="2000" b="1" i="1" dirty="0"/>
              <a:t>ПРОЦЕССЕ ВАШЕГО ОБУЧЕНИЯ РАССКАЗЫВАЛИ ЛИ ВАШИ ПРЕПОДАВАТЕЛИ О ТОМ, КАК ЛУЧШЕ РАЗВИВАТЬ СЛЕДУЮЩИЕ ВАШИ НАВЫКИ?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317913"/>
              </p:ext>
            </p:extLst>
          </p:nvPr>
        </p:nvGraphicFramePr>
        <p:xfrm>
          <a:off x="1514764" y="1228437"/>
          <a:ext cx="9989849" cy="524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7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4" y="153056"/>
            <a:ext cx="10409381" cy="872180"/>
          </a:xfrm>
        </p:spPr>
        <p:txBody>
          <a:bodyPr/>
          <a:lstStyle/>
          <a:p>
            <a:pPr algn="ctr"/>
            <a:r>
              <a:rPr lang="ru-RU" sz="2000" b="1" i="1" dirty="0"/>
              <a:t>ПОЖАЛУЙСТА, ОЦЕНИТЕ НАСКОЛЬКО ВЫ ВЛАДЕЕТЕ СЛЕДУЮЩИМИ НАВЫКАМИ ДЛЯ РЕШЕНИЯ ПРОФЕССИОНАЛЬНЫХ И ПОВСЕДНЕВНЫХ ЗАДАЧ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908327"/>
              </p:ext>
            </p:extLst>
          </p:nvPr>
        </p:nvGraphicFramePr>
        <p:xfrm>
          <a:off x="1145309" y="1228437"/>
          <a:ext cx="10008322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40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4" y="79164"/>
            <a:ext cx="10289308" cy="992254"/>
          </a:xfrm>
        </p:spPr>
        <p:txBody>
          <a:bodyPr/>
          <a:lstStyle/>
          <a:p>
            <a:pPr algn="ctr"/>
            <a:r>
              <a:rPr lang="ru-RU" sz="2000" b="1" i="1" dirty="0"/>
              <a:t>КАК ВЫ ДУМАЕТЕ, ЧТО ИЗ ПЕРЕЧИСЛЕННОГО НИЖЕ БОЛЬШЕ ВСЕГО НЕОБХОДИМО ДЛЯ УСПЕШНОГО ТРУДОУСТРОЙСТВА ПО ВАШЕЙ ПРОФЕССИИ / СПЕЦИАЛЬНОСТИ?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729397"/>
              </p:ext>
            </p:extLst>
          </p:nvPr>
        </p:nvGraphicFramePr>
        <p:xfrm>
          <a:off x="387927" y="1237673"/>
          <a:ext cx="11107449" cy="555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9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55" y="134583"/>
            <a:ext cx="10123054" cy="822305"/>
          </a:xfrm>
        </p:spPr>
        <p:txBody>
          <a:bodyPr/>
          <a:lstStyle/>
          <a:p>
            <a:pPr algn="ctr"/>
            <a:r>
              <a:rPr lang="ru-RU" sz="2000" b="1" i="1" dirty="0"/>
              <a:t>А КАКИХ НАВЫКОВ, ПО ВАШЕМУ МНЕНИЮ, ВАМ ПОКА В БОЛЬШЕЙ СТЕПЕНИ НЕ ХВАТАЕТ?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759748"/>
              </p:ext>
            </p:extLst>
          </p:nvPr>
        </p:nvGraphicFramePr>
        <p:xfrm>
          <a:off x="794326" y="1191491"/>
          <a:ext cx="10991273" cy="5422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0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916" y="158597"/>
            <a:ext cx="10557164" cy="977476"/>
          </a:xfrm>
        </p:spPr>
        <p:txBody>
          <a:bodyPr/>
          <a:lstStyle/>
          <a:p>
            <a:pPr algn="ctr"/>
            <a:r>
              <a:rPr lang="ru-RU" sz="2000" b="1" dirty="0"/>
              <a:t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658072"/>
              </p:ext>
            </p:extLst>
          </p:nvPr>
        </p:nvGraphicFramePr>
        <p:xfrm>
          <a:off x="1293091" y="1145310"/>
          <a:ext cx="10510981" cy="553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97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818" y="203200"/>
            <a:ext cx="10714182" cy="951345"/>
          </a:xfrm>
        </p:spPr>
        <p:txBody>
          <a:bodyPr/>
          <a:lstStyle/>
          <a:p>
            <a:pPr algn="ctr"/>
            <a:r>
              <a:rPr lang="ru-RU" sz="2000" b="1" dirty="0"/>
              <a:t>ГДЕ ВЫ ПРЕИМУЩЕСТВЕННО ПРИОБРЕЛИ ОСНОВНЫЕ НАВЫКИ/КОМПЕТЕНЦИИ: ВО ВРЕМЯ УЧЕБНЫХ ЗАНЯТИЙ В САМОЙ ОБРАЗОВАТЕЛЬНОЙ ОРГАНИЗАЦИИ, НА П</a:t>
            </a:r>
            <a:r>
              <a:rPr lang="ru-RU" sz="2000" b="1" dirty="0" smtClean="0"/>
              <a:t>РОИЗВОДСТВЕННЫХ </a:t>
            </a:r>
            <a:r>
              <a:rPr lang="ru-RU" sz="2000" b="1" dirty="0"/>
              <a:t>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269974"/>
              </p:ext>
            </p:extLst>
          </p:nvPr>
        </p:nvGraphicFramePr>
        <p:xfrm>
          <a:off x="905164" y="1237673"/>
          <a:ext cx="1089890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8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3" y="106874"/>
            <a:ext cx="10547927" cy="946071"/>
          </a:xfrm>
        </p:spPr>
        <p:txBody>
          <a:bodyPr/>
          <a:lstStyle/>
          <a:p>
            <a:pPr algn="ctr"/>
            <a:r>
              <a:rPr lang="ru-RU" sz="1800" b="1" dirty="0"/>
              <a:t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446522"/>
              </p:ext>
            </p:extLst>
          </p:nvPr>
        </p:nvGraphicFramePr>
        <p:xfrm>
          <a:off x="1209963" y="1034472"/>
          <a:ext cx="10811887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1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6" y="153056"/>
            <a:ext cx="10252363" cy="770580"/>
          </a:xfrm>
        </p:spPr>
        <p:txBody>
          <a:bodyPr/>
          <a:lstStyle/>
          <a:p>
            <a:pPr algn="ctr"/>
            <a:r>
              <a:rPr lang="ru-RU" sz="2000" b="1" dirty="0"/>
              <a:t>КАКОЙ ПРОЦЕНТ ВАШИХ СЕМИНАРОВ И ПРАКТИЧЕСКИХ ЗАНЯТИЙ В КОЛЛЕДЖЕ, В ТОМ ЧИСЛЕ В ФОРМАТЕ ОНЛАЙН, ПРОВОДИЛСЯ В СЛЕДУЮЩИХ ФОРМАХ?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663824"/>
              </p:ext>
            </p:extLst>
          </p:nvPr>
        </p:nvGraphicFramePr>
        <p:xfrm>
          <a:off x="1062183" y="849745"/>
          <a:ext cx="10405486" cy="575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4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018" y="236182"/>
            <a:ext cx="10427855" cy="992254"/>
          </a:xfrm>
        </p:spPr>
        <p:txBody>
          <a:bodyPr/>
          <a:lstStyle/>
          <a:p>
            <a:pPr algn="ctr"/>
            <a:r>
              <a:rPr lang="ru-RU" sz="2000" b="1" dirty="0"/>
              <a:t>В ЭТОМ УЧЕБНОМ ГОДУ ПРОХОДИТЕ ЛИ ВЫ ЛИЧНО ГОСУДАРСТВЕННУЮ ИТОГОВУЮ АТТЕСТАЦИЮ (ВЫПУСКНОЙ ЭКЗАМЕН) В ФОРМАТЕ ДЕМОНСТРАЦИОННОГО ЭКЗАМЕНА?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567444"/>
              </p:ext>
            </p:extLst>
          </p:nvPr>
        </p:nvGraphicFramePr>
        <p:xfrm>
          <a:off x="905163" y="1524000"/>
          <a:ext cx="10592060" cy="513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2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180764"/>
            <a:ext cx="10372437" cy="761345"/>
          </a:xfrm>
        </p:spPr>
        <p:txBody>
          <a:bodyPr/>
          <a:lstStyle/>
          <a:p>
            <a:pPr algn="ctr"/>
            <a:r>
              <a:rPr lang="ru-RU" sz="2000" b="1" dirty="0"/>
              <a:t>УЧАСТВОВАЛИ ЛИ ВЫ ЛИЧНО ЗА ВРЕМЯ ОБУЧЕНИЯ В ВАШЕМ УЧЕБНОМ ЗАВЕДЕНИИ В ПОДГОТОВКЕ К ДЕМОНСТРАЦИОННОМУ ЭКЗАМЕНУ?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255161"/>
              </p:ext>
            </p:extLst>
          </p:nvPr>
        </p:nvGraphicFramePr>
        <p:xfrm>
          <a:off x="1394691" y="1080655"/>
          <a:ext cx="10372436" cy="5301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8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744" y="143819"/>
            <a:ext cx="8911687" cy="1001490"/>
          </a:xfrm>
        </p:spPr>
        <p:txBody>
          <a:bodyPr/>
          <a:lstStyle/>
          <a:p>
            <a:pPr algn="ctr"/>
            <a:r>
              <a:rPr lang="ru-RU" sz="2400" b="1" dirty="0" smtClean="0"/>
              <a:t>Группы</a:t>
            </a:r>
            <a:br>
              <a:rPr lang="ru-RU" sz="2400" b="1" dirty="0" smtClean="0"/>
            </a:br>
            <a:r>
              <a:rPr lang="ru-RU" sz="2000" b="1" i="1" dirty="0" smtClean="0"/>
              <a:t>Всего в анкетировании приняло участие12 студентов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076996"/>
              </p:ext>
            </p:extLst>
          </p:nvPr>
        </p:nvGraphicFramePr>
        <p:xfrm>
          <a:off x="1346663" y="1144386"/>
          <a:ext cx="10004627" cy="54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5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7891" y="153054"/>
            <a:ext cx="10252363" cy="835237"/>
          </a:xfrm>
        </p:spPr>
        <p:txBody>
          <a:bodyPr/>
          <a:lstStyle/>
          <a:p>
            <a:pPr algn="ctr"/>
            <a:r>
              <a:rPr lang="ru-RU" sz="2000" b="1" dirty="0"/>
              <a:t>ЧТО ИЗ ПЕРЕЧИСЛЕННОГО ПРОИСХОДИЛО В РАМКАХ ВАШЕЙ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577112"/>
              </p:ext>
            </p:extLst>
          </p:nvPr>
        </p:nvGraphicFramePr>
        <p:xfrm>
          <a:off x="1080655" y="1182256"/>
          <a:ext cx="10423958" cy="5256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4" y="300838"/>
            <a:ext cx="10289308" cy="1010726"/>
          </a:xfrm>
        </p:spPr>
        <p:txBody>
          <a:bodyPr/>
          <a:lstStyle/>
          <a:p>
            <a:pPr algn="ctr"/>
            <a:r>
              <a:rPr lang="ru-RU" sz="2000" b="1" dirty="0"/>
              <a:t>ОЦЕНИТЕ, ПОЖАЛУЙСТА, ДОСТАТОЧНО ЛИ ВАМ БЫЛО ЭТИХ ЭЛЕМЕНТОВ ДЛЯ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825808"/>
              </p:ext>
            </p:extLst>
          </p:nvPr>
        </p:nvGraphicFramePr>
        <p:xfrm>
          <a:off x="1099127" y="1228435"/>
          <a:ext cx="10668000" cy="5412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2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945" y="171529"/>
            <a:ext cx="10390910" cy="973780"/>
          </a:xfrm>
        </p:spPr>
        <p:txBody>
          <a:bodyPr/>
          <a:lstStyle/>
          <a:p>
            <a:pPr algn="ctr"/>
            <a:r>
              <a:rPr lang="ru-RU" sz="2000" b="1" dirty="0"/>
              <a:t>ОЦЕНИТЕ, ПОЖАЛУЙСТА, В ДОСТАТОЧНОЙ ЛИ МЕРЕ БЫЛИ ОБЕСПЕЧЕНЫ СЛЕДУЮЩИЕ УСЛОВИЯ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72681"/>
              </p:ext>
            </p:extLst>
          </p:nvPr>
        </p:nvGraphicFramePr>
        <p:xfrm>
          <a:off x="1514764" y="1191491"/>
          <a:ext cx="9989849" cy="525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5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КАК ЧАСТО ВЫ УЧАСТВОВАЛИ В УЧЕБНЫХ МЕРОПРИЯТИЯХ ИЛИ АКТИВНОСТЯХ, НАЦЕЛЕННЫХ НА ПОДГОТОВКУ К ДЕМОНСТРАЦИОННОМУ ЭКЗАМЕНУ?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951342"/>
              </p:ext>
            </p:extLst>
          </p:nvPr>
        </p:nvGraphicFramePr>
        <p:xfrm>
          <a:off x="849746" y="1653309"/>
          <a:ext cx="10654868" cy="498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3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143819"/>
            <a:ext cx="10317018" cy="715163"/>
          </a:xfrm>
        </p:spPr>
        <p:txBody>
          <a:bodyPr/>
          <a:lstStyle/>
          <a:p>
            <a:pPr algn="ctr"/>
            <a:r>
              <a:rPr lang="ru-RU" sz="2000" b="1" dirty="0"/>
              <a:t>В СВЯЗИ С ВВЕДЕНИЕМ ДЕМОНСТРАЦИОННОГО ЭКЗАМЕНА ОТМЕТИЛИ ЛИ ВЫ КАКИЕ-ЛИБО ИЗ ПЕРЕЧИСЛЕННЫХ ИЗМЕНЕНИЙ?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968989"/>
              </p:ext>
            </p:extLst>
          </p:nvPr>
        </p:nvGraphicFramePr>
        <p:xfrm>
          <a:off x="1117600" y="1126837"/>
          <a:ext cx="10446327" cy="549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365" y="153055"/>
            <a:ext cx="10409380" cy="1019963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БЫЛО ЛИ ВАМ ДОСТАТОЧНО ТЕОРЕТИЧЕСКОЙ ПОДГОТОВКИ, КОТОРУЮ ВЫ ПОЛУЧИЛИ В ХОДЕ ВАШЕГО ОБУЧЕНИЯ, ДЛЯ ВЫПОЛНЕНИЯ ЗАДАНИЙ ДЕМОНСТРАЦИОННОГО ЭКЗАМЕНА?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451852"/>
              </p:ext>
            </p:extLst>
          </p:nvPr>
        </p:nvGraphicFramePr>
        <p:xfrm>
          <a:off x="1126836" y="1173018"/>
          <a:ext cx="10668000" cy="543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91" y="106873"/>
            <a:ext cx="10224654" cy="779818"/>
          </a:xfrm>
        </p:spPr>
        <p:txBody>
          <a:bodyPr/>
          <a:lstStyle/>
          <a:p>
            <a:pPr algn="ctr"/>
            <a:r>
              <a:rPr lang="ru-RU" sz="2000" b="1" dirty="0"/>
              <a:t>В ХОДЕ ВЫПОЛНЕНИЯ ЗАДАНИЙ ЗАНИМАЛИСЬ ЛИ ВЫ ЧЕМ-ЛИБО ИЗ ПЕРЕЧИСЛЕННОГО?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883736"/>
              </p:ext>
            </p:extLst>
          </p:nvPr>
        </p:nvGraphicFramePr>
        <p:xfrm>
          <a:off x="1230284" y="881149"/>
          <a:ext cx="10690167" cy="5685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397" y="134583"/>
            <a:ext cx="10301039" cy="1010726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ПОЗВОЛЯЕТ ЛИ SKILLS PASSPORT, ВЫДАВАЕМЫЙ ПРИ УСПЕШНОМ ПРОХОЖДЕНИИ ДЕМОНСТРАЦИОННОГО ЭКЗАМЕНА, РАСШИРИТЬ ВОЗМОЖНОСТИ ТРУДОУСТРОЙСТВА ВЫПУСКНИКОВ В ВАШЕМ РЕГИОНЕ?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278098"/>
              </p:ext>
            </p:extLst>
          </p:nvPr>
        </p:nvGraphicFramePr>
        <p:xfrm>
          <a:off x="1483362" y="1265382"/>
          <a:ext cx="10368540" cy="532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171" y="208474"/>
            <a:ext cx="10274531" cy="988559"/>
          </a:xfrm>
        </p:spPr>
        <p:txBody>
          <a:bodyPr/>
          <a:lstStyle/>
          <a:p>
            <a:pPr algn="ctr"/>
            <a:r>
              <a:rPr lang="ru-RU" sz="2000" b="1" dirty="0"/>
              <a:t>УЧАСТВОВАЛИ ЛИ ВЫ ЗА ВРЕМЯ ОБУЧЕНИЯ В ВАШЕМ УЧЕБНОМ ЗАВЕДЕНИИ В КОНКУРСАХ (ОЛИМПИАДАХ) ПРОФЕССИОНАЛЬНОГО МАСТЕРСТВА ИЛИ В ЧЕМПИОНАТАХ WORLDSKILLS?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514492"/>
              </p:ext>
            </p:extLst>
          </p:nvPr>
        </p:nvGraphicFramePr>
        <p:xfrm>
          <a:off x="1274617" y="1237672"/>
          <a:ext cx="10547928" cy="527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783" y="116110"/>
            <a:ext cx="10390908" cy="1280890"/>
          </a:xfrm>
        </p:spPr>
        <p:txBody>
          <a:bodyPr/>
          <a:lstStyle/>
          <a:p>
            <a:pPr algn="ctr"/>
            <a:r>
              <a:rPr lang="ru-RU" sz="2000" b="1" dirty="0"/>
              <a:t>ПРИГОДИЛСЯ ЛИ ВАМ ОПЫТ УЧАСТИЯ В КОНКУРСАХ (ОЛИМПИАДАХ) ПРОФЕССИОНАЛЬНОГО МАСТЕРСТВА ИЛИ В ЧЕМПИОНАТАХ WORLDSKILLS ПРИ ПОДГОТОВКЕ К ДЕМОНСТРАЦИОННОМУ ЭКЗАМЕНУ ИЛИ ПРИ ЕГО ПРОХОЖДЕНИИ?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258855"/>
              </p:ext>
            </p:extLst>
          </p:nvPr>
        </p:nvGraphicFramePr>
        <p:xfrm>
          <a:off x="1034473" y="1403927"/>
          <a:ext cx="10575636" cy="511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6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7535" y="228745"/>
            <a:ext cx="10008755" cy="68565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СКАЖИТЕ, ПОЖАЛУЙСТА, ПОЧЕМУ ВЫ ВЫБРАЛИ ЭТУ ПРОФЕССИЮ/СПЕЦИАЛЬНОСТЬ? 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470048"/>
              </p:ext>
            </p:extLst>
          </p:nvPr>
        </p:nvGraphicFramePr>
        <p:xfrm>
          <a:off x="1209964" y="1265382"/>
          <a:ext cx="10677235" cy="5346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422" y="158597"/>
            <a:ext cx="9991898" cy="789054"/>
          </a:xfrm>
        </p:spPr>
        <p:txBody>
          <a:bodyPr/>
          <a:lstStyle/>
          <a:p>
            <a:pPr algn="ctr"/>
            <a:r>
              <a:rPr lang="ru-RU" sz="2000" b="1" dirty="0"/>
              <a:t>ПРОХОДИЛИ ЛИ ВЫ ПРОИЗВОДСТВЕННУЮ ПРАКТИКУ ВО ВРЕМЯ ОБУЧЕНИЯ В ВАШЕМ УЧЕБНОМ ЗАВЕДЕНИИ?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103984"/>
              </p:ext>
            </p:extLst>
          </p:nvPr>
        </p:nvGraphicFramePr>
        <p:xfrm>
          <a:off x="1394690" y="1217352"/>
          <a:ext cx="10363200" cy="532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422" y="208474"/>
            <a:ext cx="10124902" cy="822304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	НАСКОЛЬКО	ПОЛЕЗНОЙ БЫЛА ЭТА	ПРАКТИКА	ДЛЯ	ВАШЕГО ПРОФЕССИОНАЛЬНОГО РАЗВИТИЯ?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964665"/>
              </p:ext>
            </p:extLst>
          </p:nvPr>
        </p:nvGraphicFramePr>
        <p:xfrm>
          <a:off x="1093585" y="1267229"/>
          <a:ext cx="10778836" cy="524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25099"/>
            <a:ext cx="10124902" cy="789054"/>
          </a:xfrm>
        </p:spPr>
        <p:txBody>
          <a:bodyPr/>
          <a:lstStyle/>
          <a:p>
            <a:pPr algn="ctr"/>
            <a:r>
              <a:rPr lang="ru-RU" sz="2000" b="1" dirty="0"/>
              <a:t>ЧЕМ ВЫ, ВЕРОЯТНЕЕ ВСЕГО, БУДЕТЕ ЗАНИМАТЬСЯ СРАЗУ ПОСЛЕ ОКОНЧАНИЯ ВАШЕГО УЧЕБНОГО ЗАВЕДЕНИЯ?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277641"/>
              </p:ext>
            </p:extLst>
          </p:nvPr>
        </p:nvGraphicFramePr>
        <p:xfrm>
          <a:off x="563419" y="1099127"/>
          <a:ext cx="10858068" cy="565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6" y="274975"/>
            <a:ext cx="10124901" cy="855556"/>
          </a:xfrm>
        </p:spPr>
        <p:txBody>
          <a:bodyPr/>
          <a:lstStyle/>
          <a:p>
            <a:pPr algn="ctr"/>
            <a:r>
              <a:rPr lang="ru-RU" sz="2000" b="1" dirty="0"/>
              <a:t>КАК ВЫ ДУМАЕТЕ, БУДЕТЕ ЛИ ВЫ В БУДУЩЕМ РАБОТАТЬ ПО ТОЙ ПРОФЕССИИ, СПЕЦИАЛЬНОСТИ, КОТОРУЮ ВЫ СЕЙЧАС ПОЛУЧАЕТЕ?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759602"/>
              </p:ext>
            </p:extLst>
          </p:nvPr>
        </p:nvGraphicFramePr>
        <p:xfrm>
          <a:off x="905164" y="1178560"/>
          <a:ext cx="11286836" cy="541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043" y="358102"/>
            <a:ext cx="10257905" cy="656051"/>
          </a:xfrm>
        </p:spPr>
        <p:txBody>
          <a:bodyPr/>
          <a:lstStyle/>
          <a:p>
            <a:r>
              <a:rPr lang="ru-RU" sz="2000" b="1" dirty="0"/>
              <a:t>ПОЧЕМУ ВЫ НЕ ХОТИТЕ РАБОТАТЬ ПО ЭТОЙ ПРОФЕССИИ / СПЕЦИАЛЬНОСТИ?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922049"/>
              </p:ext>
            </p:extLst>
          </p:nvPr>
        </p:nvGraphicFramePr>
        <p:xfrm>
          <a:off x="720434" y="1154545"/>
          <a:ext cx="11166765" cy="530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6" y="226946"/>
            <a:ext cx="10187709" cy="835236"/>
          </a:xfrm>
        </p:spPr>
        <p:txBody>
          <a:bodyPr/>
          <a:lstStyle/>
          <a:p>
            <a:pPr algn="ctr"/>
            <a:r>
              <a:rPr lang="ru-RU" sz="2000" b="1" dirty="0"/>
              <a:t>СОБИРАЕТЕСЬ ЛИ ВЫ ПОСТУПАТЬ В ВУЗ НА ТАКОЕ ЖЕ НАПРАВЛЕНИЕ ОБУЧЕНИЯ, ПО КОТОРОМУ ОБУЧАЕТЕСЬ СЕЙЧАС?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742142"/>
              </p:ext>
            </p:extLst>
          </p:nvPr>
        </p:nvGraphicFramePr>
        <p:xfrm>
          <a:off x="877455" y="1265382"/>
          <a:ext cx="10926618" cy="532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1927" y="341477"/>
            <a:ext cx="9692640" cy="872181"/>
          </a:xfrm>
        </p:spPr>
        <p:txBody>
          <a:bodyPr/>
          <a:lstStyle/>
          <a:p>
            <a:pPr algn="ctr"/>
            <a:r>
              <a:rPr lang="ru-RU" sz="2000" b="1" dirty="0"/>
              <a:t>РАБОТАЛИ / ПОДРАБАТЫВАЛИ ЛИ ВЫ ВО ВРЕМЯ УЧЕБЫ В КОЛЛЕДЖЕ ХОТЯ БЫ В ТЕЧЕНИЕ НЕКОТОРОГО ВРЕМЕНИ?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629269"/>
              </p:ext>
            </p:extLst>
          </p:nvPr>
        </p:nvGraphicFramePr>
        <p:xfrm>
          <a:off x="1182255" y="1311565"/>
          <a:ext cx="10686473" cy="520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2089" y="180764"/>
            <a:ext cx="8911687" cy="650509"/>
          </a:xfrm>
        </p:spPr>
        <p:txBody>
          <a:bodyPr/>
          <a:lstStyle/>
          <a:p>
            <a:pPr algn="ctr"/>
            <a:r>
              <a:rPr lang="ru-RU" sz="2000" b="1" dirty="0"/>
              <a:t>НА КАКОМ КУРСЕ ВПЕРВЫЕ УСТРОИЛИСЬ НА РАБОТУ?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372829"/>
              </p:ext>
            </p:extLst>
          </p:nvPr>
        </p:nvGraphicFramePr>
        <p:xfrm>
          <a:off x="766618" y="1043709"/>
          <a:ext cx="11157527" cy="560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299" y="308226"/>
            <a:ext cx="9758940" cy="872181"/>
          </a:xfrm>
        </p:spPr>
        <p:txBody>
          <a:bodyPr/>
          <a:lstStyle/>
          <a:p>
            <a:pPr algn="ctr"/>
            <a:r>
              <a:rPr lang="ru-RU" sz="2000" b="1" dirty="0"/>
              <a:t>ПОЧЕМУ ВЫ РАБОТАЛИ / ПОДРАБАТЫВАЛИ ВО ВРЕМЯ УЧЁБЫ? УКАЖИТЕ ОСНОВНУЮ ПРИЧИНУ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857372"/>
              </p:ext>
            </p:extLst>
          </p:nvPr>
        </p:nvGraphicFramePr>
        <p:xfrm>
          <a:off x="692728" y="1209963"/>
          <a:ext cx="10811886" cy="542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553" y="399010"/>
            <a:ext cx="9742516" cy="914401"/>
          </a:xfrm>
        </p:spPr>
        <p:txBody>
          <a:bodyPr/>
          <a:lstStyle/>
          <a:p>
            <a:pPr algn="ctr"/>
            <a:r>
              <a:rPr lang="ru-RU" sz="2000" b="1" dirty="0"/>
              <a:t>СКАЖИТЕ, ПОЖАЛУЙСТА, РАБОТАЛИ ЛИ ВЫ НА ПЛАТНОЙ ОСНОВЕ ЗА ПОСЛЕДНИЕ 12 МЕСЯЦЕВ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651347"/>
              </p:ext>
            </p:extLst>
          </p:nvPr>
        </p:nvGraphicFramePr>
        <p:xfrm>
          <a:off x="1099127" y="1357745"/>
          <a:ext cx="10815782" cy="525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9333" y="263671"/>
            <a:ext cx="8912225" cy="58607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/>
              <a:t>ПОЧЕМУ ВЫ ВЫБРАЛИ ДЛЯ ОБУЧЕНИЯ ЭТО УЧЕБНОЕ ЗАВЕДЕНИЕ? </a:t>
            </a:r>
            <a:endParaRPr lang="ru-RU" sz="20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154312"/>
              </p:ext>
            </p:extLst>
          </p:nvPr>
        </p:nvGraphicFramePr>
        <p:xfrm>
          <a:off x="1126837" y="1099127"/>
          <a:ext cx="10797308" cy="5578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798" y="274975"/>
            <a:ext cx="9908568" cy="1280890"/>
          </a:xfrm>
        </p:spPr>
        <p:txBody>
          <a:bodyPr/>
          <a:lstStyle/>
          <a:p>
            <a:pPr algn="ctr"/>
            <a:r>
              <a:rPr lang="ru-RU" sz="2000" b="1" dirty="0"/>
              <a:t>ЕСЛИ У ВАС БЫЛО НЕСКОЛЬКО ВИДОВ РАБОТЫ ЗА ПОСЛЕДНИЕ 12 МЕСЯЦЕВ, РАССКАЖИТЕ О ТОЙ, КОТОРУЮ ВЫ СЧИТАЕТЕ ОСНОВНОЙ, САМОЙ ВАЖНОЙ ДЛЯ ВАСБЫЛА ЛИ ЭТА РАБОТА СВЯЗАНА С ТОЙ СПЕЦИАЛЬНОСТЬЮ, ПРОФЕССИЕЙ, КОТОРУЮ ВЫ СЕЙЧАС ПОЛУЧАЕТЕ?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171695"/>
              </p:ext>
            </p:extLst>
          </p:nvPr>
        </p:nvGraphicFramePr>
        <p:xfrm>
          <a:off x="812799" y="1496290"/>
          <a:ext cx="11111347" cy="520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793" y="341478"/>
            <a:ext cx="10174777" cy="938682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КАК ЭТА РАБОТА ВЛИЯЕТ (ЕСЛИ ВЫ СЕЙЧАС УЖЕ НЕ РАБОТАЕТЕ – ТО ВЛИЯЛА) НА ВАШУ УСПЕВАЕМОСТЬ?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691348"/>
              </p:ext>
            </p:extLst>
          </p:nvPr>
        </p:nvGraphicFramePr>
        <p:xfrm>
          <a:off x="932873" y="1272770"/>
          <a:ext cx="10972800" cy="541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176" y="341477"/>
            <a:ext cx="9725688" cy="955308"/>
          </a:xfrm>
        </p:spPr>
        <p:txBody>
          <a:bodyPr/>
          <a:lstStyle/>
          <a:p>
            <a:pPr algn="ctr"/>
            <a:r>
              <a:rPr lang="ru-RU" sz="2000" b="1" dirty="0"/>
              <a:t>ЕСЛИ ВЫ СЕЙЧАС РАБОТАЕТЕ, ТО ПЛАНИРУЕТЕ ЛИ ВЫ В ДАЛЬНЕЙШЕМ ОСТАТЬСЯ НА ЭТОЙ РАБОТЕ?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073265"/>
              </p:ext>
            </p:extLst>
          </p:nvPr>
        </p:nvGraphicFramePr>
        <p:xfrm>
          <a:off x="1071416" y="1324494"/>
          <a:ext cx="10954328" cy="532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296" y="225099"/>
            <a:ext cx="10341032" cy="1071686"/>
          </a:xfrm>
        </p:spPr>
        <p:txBody>
          <a:bodyPr/>
          <a:lstStyle/>
          <a:p>
            <a:pPr algn="ctr"/>
            <a:r>
              <a:rPr lang="ru-RU" sz="2000" b="1" dirty="0"/>
              <a:t>ИСПОЛЬЗОВАЛИ ЛИ ВЫ В ТЕЧЕНИЕ ПОСЛЕДНИХ ТРЕХ МЕСЯЦЕВ КАКИЕ-ЛИБО СПОСОБЫ ПРИОБРЕТЕНИЯ НОВЫХ ЗНАНИЙ И НАВЫКОВ, ЗА ИСКЛЮЧЕНИЕМ ТЕХ, КОТОРЫЕ ЯВЛЯЛИСЬ ЧАСТЬЮ ОБУЧЕНИЯ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651472"/>
              </p:ext>
            </p:extLst>
          </p:nvPr>
        </p:nvGraphicFramePr>
        <p:xfrm>
          <a:off x="822036" y="1339272"/>
          <a:ext cx="11157528" cy="5357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4379" y="328548"/>
            <a:ext cx="8911687" cy="606174"/>
          </a:xfrm>
        </p:spPr>
        <p:txBody>
          <a:bodyPr/>
          <a:lstStyle/>
          <a:p>
            <a:pPr algn="ctr"/>
            <a:r>
              <a:rPr lang="ru-RU" sz="2000" b="1" dirty="0"/>
              <a:t>НАПОСЛЕДОК НЕСКОЛЬКО ВОПРОСОВ О ВАС, ВАШ ПОЛ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487332"/>
              </p:ext>
            </p:extLst>
          </p:nvPr>
        </p:nvGraphicFramePr>
        <p:xfrm>
          <a:off x="1200727" y="1366982"/>
          <a:ext cx="10751127" cy="533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9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3"/>
            <a:ext cx="9144000" cy="425507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выпускников 2023 года выпуска ГАПОУ РС (Я) «МРТК» «СО </a:t>
            </a:r>
            <a:r>
              <a:rPr lang="ru-RU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ЭНиГ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04788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824038" y="360363"/>
            <a:ext cx="854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/>
              <a:t> ГАПОУ  РС (Я) «Региональный технический колледж в г.Мирном»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06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0" y="190001"/>
            <a:ext cx="9454139" cy="576617"/>
          </a:xfrm>
        </p:spPr>
        <p:txBody>
          <a:bodyPr/>
          <a:lstStyle/>
          <a:p>
            <a:pPr algn="ctr"/>
            <a:r>
              <a:rPr lang="ru-RU" sz="2000" b="1" i="1" dirty="0"/>
              <a:t>КАКИЕ ОЦЕНКИ ВЫ ПРЕИМУЩЕСТВЕННО ПОЛУЧАЛИ В ШКОЛЕ?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29682"/>
              </p:ext>
            </p:extLst>
          </p:nvPr>
        </p:nvGraphicFramePr>
        <p:xfrm>
          <a:off x="1233978" y="1017847"/>
          <a:ext cx="10510981" cy="520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6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145" y="291601"/>
            <a:ext cx="10150764" cy="641272"/>
          </a:xfrm>
        </p:spPr>
        <p:txBody>
          <a:bodyPr/>
          <a:lstStyle/>
          <a:p>
            <a:pPr algn="ctr"/>
            <a:r>
              <a:rPr lang="ru-RU" sz="2000" b="1" i="1" dirty="0"/>
              <a:t>УДОВЛЕТВОРЯЕТ ЛИ ВАС В ЦЕЛОМ КАЧЕСТВО ОБРАЗОВАНИЯ В КОЛЛЕДЖЕ?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545350"/>
              </p:ext>
            </p:extLst>
          </p:nvPr>
        </p:nvGraphicFramePr>
        <p:xfrm>
          <a:off x="1320800" y="1117601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0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4" y="217710"/>
            <a:ext cx="10169235" cy="844472"/>
          </a:xfrm>
        </p:spPr>
        <p:txBody>
          <a:bodyPr/>
          <a:lstStyle/>
          <a:p>
            <a:pPr algn="ctr"/>
            <a:r>
              <a:rPr lang="ru-RU" sz="2000" b="1" i="1" dirty="0"/>
              <a:t>КАК БЫ ВЫ ОЦЕНИЛИ СЛЕДУЮЩИЕ УСЛОВИЯ ОБУЧЕНИЯ В КОЛЛЕДЖЕ ? ОТМЕТЬТЕ ПО ОДНОМУ ОТВЕТУ В КАЖДОЙ СТРОКЕ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508176"/>
              </p:ext>
            </p:extLst>
          </p:nvPr>
        </p:nvGraphicFramePr>
        <p:xfrm>
          <a:off x="1560945" y="1080656"/>
          <a:ext cx="10178473" cy="5495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6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056" y="116111"/>
            <a:ext cx="10492508" cy="752108"/>
          </a:xfrm>
        </p:spPr>
        <p:txBody>
          <a:bodyPr/>
          <a:lstStyle/>
          <a:p>
            <a:pPr algn="ctr"/>
            <a:r>
              <a:rPr lang="ru-RU" sz="2000" b="1" i="1" dirty="0"/>
              <a:t>НАСКОЛЬКО ВЫ УДОВЛЕТВОРЕНЫ СЛЕДУЮЩИМИ АСПЕКТАМИ СОДЕРЖАНИЯ УЧЕБНОГО ПРОЦЕССА В  КОЛЛЕДЖЕ?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783284"/>
              </p:ext>
            </p:extLst>
          </p:nvPr>
        </p:nvGraphicFramePr>
        <p:xfrm>
          <a:off x="1570182" y="1043709"/>
          <a:ext cx="9716653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782" y="300838"/>
            <a:ext cx="9993745" cy="798290"/>
          </a:xfrm>
        </p:spPr>
        <p:txBody>
          <a:bodyPr/>
          <a:lstStyle/>
          <a:p>
            <a:pPr algn="ctr"/>
            <a:r>
              <a:rPr lang="ru-RU" sz="2000" b="1" i="1" dirty="0"/>
              <a:t>ОЦЕНИВАЛИ ЛИ ВАШИ ПРЕПОДАВАТЕЛИ ВО ВРЕМЯ УЧЕБНОГО ПРОЦЕССА СЛЕДУЮЩИЕ ВАШИ НАВЫКИ?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927491"/>
              </p:ext>
            </p:extLst>
          </p:nvPr>
        </p:nvGraphicFramePr>
        <p:xfrm>
          <a:off x="1385454" y="1089891"/>
          <a:ext cx="10119159" cy="544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4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11079</TotalTime>
  <Words>822</Words>
  <Application>Microsoft Office PowerPoint</Application>
  <PresentationFormat>Произвольный</PresentationFormat>
  <Paragraphs>77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Легкий дым</vt:lpstr>
      <vt:lpstr>Результаты анкетирования выпускников 2023 года выпуска ГАПОУ РС (Я) «МРТК» «Светлинское отделение энергетики, нефти и газа» январь 2023 г.</vt:lpstr>
      <vt:lpstr>Группы Всего в анкетировании приняло участие12 студентов</vt:lpstr>
      <vt:lpstr>СКАЖИТЕ, ПОЖАЛУЙСТА, ПОЧЕМУ ВЫ ВЫБРАЛИ ЭТУ ПРОФЕССИЮ/СПЕЦИАЛЬНОСТЬ? </vt:lpstr>
      <vt:lpstr>ПОЧЕМУ ВЫ ВЫБРАЛИ ДЛЯ ОБУЧЕНИЯ ЭТО УЧЕБНОЕ ЗАВЕДЕНИЕ? </vt:lpstr>
      <vt:lpstr>КАКИЕ ОЦЕНКИ ВЫ ПРЕИМУЩЕСТВЕННО ПОЛУЧАЛИ В ШКОЛЕ?</vt:lpstr>
      <vt:lpstr>УДОВЛЕТВОРЯЕТ ЛИ ВАС В ЦЕЛОМ КАЧЕСТВО ОБРАЗОВАНИЯ В КОЛЛЕДЖЕ?</vt:lpstr>
      <vt:lpstr>КАК БЫ ВЫ ОЦЕНИЛИ СЛЕДУЮЩИЕ УСЛОВИЯ ОБУЧЕНИЯ В КОЛЛЕДЖЕ ? ОТМЕТЬТЕ ПО ОДНОМУ ОТВЕТУ В КАЖДОЙ СТРОКЕ</vt:lpstr>
      <vt:lpstr>НАСКОЛЬКО ВЫ УДОВЛЕТВОРЕНЫ СЛЕДУЮЩИМИ АСПЕКТАМИ СОДЕРЖАНИЯ УЧЕБНОГО ПРОЦЕССА В  КОЛЛЕДЖЕ? </vt:lpstr>
      <vt:lpstr>ОЦЕНИВАЛИ ЛИ ВАШИ ПРЕПОДАВАТЕЛИ ВО ВРЕМЯ УЧЕБНОГО ПРОЦЕССА СЛЕДУЮЩИЕ ВАШИ НАВЫКИ? </vt:lpstr>
      <vt:lpstr>В ПРОЦЕССЕ ВАШЕГО ОБУЧЕНИЯ РАССКАЗЫВАЛИ ЛИ ВАШИ ПРЕПОДАВАТЕЛИ О ТОМ, КАК ЛУЧШЕ РАЗВИВАТЬ СЛЕДУЮЩИЕ ВАШИ НАВЫКИ?</vt:lpstr>
      <vt:lpstr>ПОЖАЛУЙСТА, ОЦЕНИТЕ НАСКОЛЬКО ВЫ ВЛАДЕЕТЕ СЛЕДУЮЩИМИ НАВЫКАМИ ДЛЯ РЕШЕНИЯ ПРОФЕССИОНАЛЬНЫХ И ПОВСЕДНЕВНЫХ ЗАДАЧ</vt:lpstr>
      <vt:lpstr>КАК ВЫ ДУМАЕТЕ, ЧТО ИЗ ПЕРЕЧИСЛЕННОГО НИЖЕ БОЛЬШЕ ВСЕГО НЕОБХОДИМО ДЛЯ УСПЕШНОГО ТРУДОУСТРОЙСТВА ПО ВАШЕЙ ПРОФЕССИИ / СПЕЦИАЛЬНОСТИ? </vt:lpstr>
      <vt:lpstr>А КАКИХ НАВЫКОВ, ПО ВАШЕМУ МНЕНИЮ, ВАМ ПОКА В БОЛЬШЕЙ СТЕПЕНИ НЕ ХВАТАЕТ?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КАКОЙ ПРОЦЕНТ ВАШИХ СЕМИНАРОВ И ПРАКТИЧЕСКИХ ЗАНЯТИЙ В КОЛЛЕДЖЕ, В ТОМ ЧИСЛЕ В ФОРМАТЕ ОНЛАЙН, ПРОВОДИЛСЯ В СЛЕДУЮЩИХ ФОРМАХ? </vt:lpstr>
      <vt:lpstr>В ЭТОМ УЧЕБНОМ ГОДУ ПРОХОДИТЕ ЛИ ВЫ ЛИЧНО ГОСУДАРСТВЕННУЮ ИТОГОВУЮ АТТЕСТАЦИЮ (ВЫПУСКНОЙ ЭКЗАМЕН) В ФОРМАТЕ ДЕМОНСТРАЦИОННОГО ЭКЗАМЕНА?</vt:lpstr>
      <vt:lpstr>УЧАСТВОВАЛИ ЛИ ВЫ ЛИЧНО ЗА ВРЕМЯ ОБУЧЕНИЯ В ВАШЕМ УЧЕБНОМ ЗАВЕДЕНИИ В ПОДГОТОВКЕ К ДЕМОНСТРАЦИОННОМУ ЭКЗАМЕНУ?</vt:lpstr>
      <vt:lpstr>ЧТО ИЗ ПЕРЕЧИСЛЕННОГО ПРОИСХОДИЛО В РАМКАХ ВАШЕЙ ПОДГОТОВКИ К ДЕМОНСТРАЦИОННОМУ ЭКЗАМЕНУ В ВАШЕМ УЧЕБНОМ ЗАВЕДЕНИИ?</vt:lpstr>
      <vt:lpstr>ОЦЕНИТЕ, ПОЖАЛУЙСТА, ДОСТАТОЧНО ЛИ ВАМ БЫЛО ЭТИХ ЭЛЕМЕНТОВ ДЛЯ ПОДГОТОВКИ К ДЕМОНСТРАЦИОННОМУ ЭКЗАМЕНУ В ВАШЕМ УЧЕБНОМ ЗАВЕДЕНИИ?</vt:lpstr>
      <vt:lpstr>ОЦЕНИТЕ, ПОЖАЛУЙСТА, В ДОСТАТОЧНОЙ ЛИ МЕРЕ БЫЛИ ОБЕСПЕЧЕНЫ СЛЕДУЮЩИЕ УСЛОВИЯ ПОДГОТОВКИ К ДЕМОНСТРАЦИОННОМУ ЭКЗАМЕНУ В ВАШЕМ УЧЕБНОМ ЗАВЕДЕНИИ?</vt:lpstr>
      <vt:lpstr>КАК ЧАСТО ВЫ УЧАСТВОВАЛИ В УЧЕБНЫХ МЕРОПРИЯТИЯХ ИЛИ АКТИВНОСТЯХ, НАЦЕЛЕННЫХ НА ПОДГОТОВКУ К ДЕМОНСТРАЦИОННОМУ ЭКЗАМЕНУ? </vt:lpstr>
      <vt:lpstr>В СВЯЗИ С ВВЕДЕНИЕМ ДЕМОНСТРАЦИОННОГО ЭКЗАМЕНА ОТМЕТИЛИ ЛИ ВЫ КАКИЕ-ЛИБО ИЗ ПЕРЕЧИСЛЕННЫХ ИЗМЕНЕНИЙ?</vt:lpstr>
      <vt:lpstr>КАК ВЫ СЧИТАЕТЕ, БЫЛО ЛИ ВАМ ДОСТАТОЧНО ТЕОРЕТИЧЕСКОЙ ПОДГОТОВКИ, КОТОРУЮ ВЫ ПОЛУЧИЛИ В ХОДЕ ВАШЕГО ОБУЧЕНИЯ, ДЛЯ ВЫПОЛНЕНИЯ ЗАДАНИЙ ДЕМОНСТРАЦИОННОГО ЭКЗАМЕНА?</vt:lpstr>
      <vt:lpstr>В ХОДЕ ВЫПОЛНЕНИЯ ЗАДАНИЙ ЗАНИМАЛИСЬ ЛИ ВЫ ЧЕМ-ЛИБО ИЗ ПЕРЕЧИСЛЕННОГО?</vt:lpstr>
      <vt:lpstr>КАК ВЫ СЧИТАЕТЕ, ПОЗВОЛЯЕТ ЛИ SKILLS PASSPORT, ВЫДАВАЕМЫЙ ПРИ УСПЕШНОМ ПРОХОЖДЕНИИ ДЕМОНСТРАЦИОННОГО ЭКЗАМЕНА, РАСШИРИТЬ ВОЗМОЖНОСТИ ТРУДОУСТРОЙСТВА ВЫПУСКНИКОВ В ВАШЕМ РЕГИОНЕ? </vt:lpstr>
      <vt:lpstr>УЧАСТВОВАЛИ ЛИ ВЫ ЗА ВРЕМЯ ОБУЧЕНИЯ В ВАШЕМ УЧЕБНОМ ЗАВЕДЕНИИ В КОНКУРСАХ (ОЛИМПИАДАХ) ПРОФЕССИОНАЛЬНОГО МАСТЕРСТВА ИЛИ В ЧЕМПИОНАТАХ WORLDSKILLS? </vt:lpstr>
      <vt:lpstr>ПРИГОДИЛСЯ ЛИ ВАМ ОПЫТ УЧАСТИЯ В КОНКУРСАХ (ОЛИМПИАДАХ) ПРОФЕССИОНАЛЬНОГО МАСТЕРСТВА ИЛИ В ЧЕМПИОНАТАХ WORLDSKILLS ПРИ ПОДГОТОВКЕ К ДЕМОНСТРАЦИОННОМУ ЭКЗАМЕНУ ИЛИ ПРИ ЕГО ПРОХОЖДЕНИИ?</vt:lpstr>
      <vt:lpstr>ПРОХОДИЛИ ЛИ ВЫ ПРОИЗВОДСТВЕННУЮ ПРАКТИКУ ВО ВРЕМЯ ОБУЧЕНИЯ В ВАШЕМ УЧЕБНОМ ЗАВЕДЕНИИ? </vt:lpstr>
      <vt:lpstr>КАК ВЫ СЧИТАЕТЕ, НАСКОЛЬКО ПОЛЕЗНОЙ БЫЛА ЭТА ПРАКТИКА ДЛЯ ВАШЕГО ПРОФЕССИОНАЛЬНОГО РАЗВИТИЯ?</vt:lpstr>
      <vt:lpstr>ЧЕМ ВЫ, ВЕРОЯТНЕЕ ВСЕГО, БУДЕТЕ ЗАНИМАТЬСЯ СРАЗУ ПОСЛЕ ОКОНЧАНИЯ ВАШЕГО УЧЕБНОГО ЗАВЕДЕНИЯ?</vt:lpstr>
      <vt:lpstr>КАК ВЫ ДУМАЕТЕ, БУДЕТЕ ЛИ ВЫ В БУДУЩЕМ РАБОТАТЬ ПО ТОЙ ПРОФЕССИИ, СПЕЦИАЛЬНОСТИ, КОТОРУЮ ВЫ СЕЙЧАС ПОЛУЧАЕТЕ?</vt:lpstr>
      <vt:lpstr>ПОЧЕМУ ВЫ НЕ ХОТИТЕ РАБОТАТЬ ПО ЭТОЙ ПРОФЕССИИ / СПЕЦИАЛЬНОСТИ? </vt:lpstr>
      <vt:lpstr>СОБИРАЕТЕСЬ ЛИ ВЫ ПОСТУПАТЬ В ВУЗ НА ТАКОЕ ЖЕ НАПРАВЛЕНИЕ ОБУЧЕНИЯ, ПО КОТОРОМУ ОБУЧАЕТЕСЬ СЕЙЧАС?</vt:lpstr>
      <vt:lpstr>РАБОТАЛИ / ПОДРАБАТЫВАЛИ ЛИ ВЫ ВО ВРЕМЯ УЧЕБЫ В КОЛЛЕДЖЕ ХОТЯ БЫ В ТЕЧЕНИЕ НЕКОТОРОГО ВРЕМЕНИ?</vt:lpstr>
      <vt:lpstr>НА КАКОМ КУРСЕ ВПЕРВЫЕ УСТРОИЛИСЬ НА РАБОТУ?</vt:lpstr>
      <vt:lpstr>ПОЧЕМУ ВЫ РАБОТАЛИ / ПОДРАБАТЫВАЛИ ВО ВРЕМЯ УЧЁБЫ? УКАЖИТЕ ОСНОВНУЮ ПРИЧИНУ </vt:lpstr>
      <vt:lpstr>СКАЖИТЕ, ПОЖАЛУЙСТА, РАБОТАЛИ ЛИ ВЫ НА ПЛАТНОЙ ОСНОВЕ ЗА ПОСЛЕДНИЕ 12 МЕСЯЦЕВ</vt:lpstr>
      <vt:lpstr>ЕСЛИ У ВАС БЫЛО НЕСКОЛЬКО ВИДОВ РАБОТЫ ЗА ПОСЛЕДНИЕ 12 МЕСЯЦЕВ, РАССКАЖИТЕ О ТОЙ, КОТОРУЮ ВЫ СЧИТАЕТЕ ОСНОВНОЙ, САМОЙ ВАЖНОЙ ДЛЯ ВАСБЫЛА ЛИ ЭТА РАБОТА СВЯЗАНА С ТОЙ СПЕЦИАЛЬНОСТЬЮ, ПРОФЕССИЕЙ, КОТОРУЮ ВЫ СЕЙЧАС ПОЛУЧАЕТЕ?</vt:lpstr>
      <vt:lpstr>КАК ВЫ СЧИТАЕТЕ, КАК ЭТА РАБОТА ВЛИЯЕТ (ЕСЛИ ВЫ СЕЙЧАС УЖЕ НЕ РАБОТАЕТЕ – ТО ВЛИЯЛА) НА ВАШУ УСПЕВАЕМОСТЬ? </vt:lpstr>
      <vt:lpstr>ЕСЛИ ВЫ СЕЙЧАС РАБОТАЕТЕ, ТО ПЛАНИРУЕТЕ ЛИ ВЫ В ДАЛЬНЕЙШЕМ ОСТАТЬСЯ НА ЭТОЙ РАБОТЕ?</vt:lpstr>
      <vt:lpstr>ИСПОЛЬЗОВАЛИ ЛИ ВЫ В ТЕЧЕНИЕ ПОСЛЕДНИХ ТРЕХ МЕСЯЦЕВ КАКИЕ-ЛИБО СПОСОБЫ ПРИОБРЕТЕНИЯ НОВЫХ ЗНАНИЙ И НАВЫКОВ, ЗА ИСКЛЮЧЕНИЕМ ТЕХ, КОТОРЫЕ ЯВЛЯЛИСЬ ЧАСТЬЮ ОБУЧЕНИЯ В ВАШЕМ УЧЕБНОМ ЗАВЕДЕНИИ?</vt:lpstr>
      <vt:lpstr>НАПОСЛЕДОК НЕСКОЛЬКО ВОПРОСОВ О ВАС, ВАШ ПОЛ</vt:lpstr>
      <vt:lpstr>Результаты анкетирования выпускников 2023 года выпуска ГАПОУ РС (Я) «МРТК» «СО ЭНиГ»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Выявление возможных причин неуспеваемости  ГАПОУ РС (Я) «МРТК»  «СО ЭНиГ»</dc:title>
  <dc:creator>Оюн Халтаева</dc:creator>
  <cp:lastModifiedBy>Admin</cp:lastModifiedBy>
  <cp:revision>82</cp:revision>
  <dcterms:created xsi:type="dcterms:W3CDTF">2022-12-26T06:34:54Z</dcterms:created>
  <dcterms:modified xsi:type="dcterms:W3CDTF">2023-02-17T01:00:55Z</dcterms:modified>
</cp:coreProperties>
</file>