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305" r:id="rId3"/>
    <p:sldId id="306" r:id="rId4"/>
    <p:sldId id="30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10" r:id="rId27"/>
    <p:sldId id="309" r:id="rId28"/>
    <p:sldId id="311" r:id="rId29"/>
    <p:sldId id="31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382-48C6-8118-69CE7B2226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2-48C6-8118-69CE7B222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2-48C6-8118-69CE7B222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82-48C6-8118-69CE7B2226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382-48C6-8118-69CE7B2226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82-48C6-8118-69CE7B2226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382-48C6-8118-69CE7B2226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82-48C6-8118-69CE7B2226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382-48C6-8118-69CE7B2226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82-48C6-8118-69CE7B2226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382-48C6-8118-69CE7B22261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82-48C6-8118-69CE7B22261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382-48C6-8118-69CE7B22261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382-48C6-8118-69CE7B22261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82-48C6-8118-69CE7B22261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382-48C6-8118-69CE7B22261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382-48C6-8118-69CE7B22261B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5"/>
                <c:pt idx="0">
                  <c:v>Э 22/9а</c:v>
                </c:pt>
                <c:pt idx="1">
                  <c:v>О 22/9а</c:v>
                </c:pt>
                <c:pt idx="2">
                  <c:v>К 21/9а</c:v>
                </c:pt>
                <c:pt idx="3">
                  <c:v>Э 21/9а</c:v>
                </c:pt>
                <c:pt idx="4">
                  <c:v>ЭП 21/9а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14</c:v>
                </c:pt>
                <c:pt idx="1">
                  <c:v>13</c:v>
                </c:pt>
                <c:pt idx="2">
                  <c:v>17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2-48C6-8118-69CE7B2226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E-41AD-B9CD-9894A6A9C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0E-41AD-B9CD-9894A6A9C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E-41AD-B9CD-9894A6A9C2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Нет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6"/>
                <c:pt idx="0">
                  <c:v>Нет</c:v>
                </c:pt>
                <c:pt idx="1">
                  <c:v>Пр всем предметам </c:v>
                </c:pt>
                <c:pt idx="2">
                  <c:v>Физкультура </c:v>
                </c:pt>
                <c:pt idx="3">
                  <c:v>Математика</c:v>
                </c:pt>
                <c:pt idx="4">
                  <c:v>История</c:v>
                </c:pt>
                <c:pt idx="5">
                  <c:v>Английский язык</c:v>
                </c:pt>
                <c:pt idx="6">
                  <c:v>Литература</c:v>
                </c:pt>
                <c:pt idx="7">
                  <c:v>Русский язык</c:v>
                </c:pt>
                <c:pt idx="8">
                  <c:v>Информатика </c:v>
                </c:pt>
                <c:pt idx="9">
                  <c:v>Обществознание </c:v>
                </c:pt>
                <c:pt idx="10">
                  <c:v>Физика</c:v>
                </c:pt>
                <c:pt idx="11">
                  <c:v>Биология </c:v>
                </c:pt>
                <c:pt idx="12">
                  <c:v>ОФГ</c:v>
                </c:pt>
                <c:pt idx="13">
                  <c:v>Химия </c:v>
                </c:pt>
                <c:pt idx="14">
                  <c:v>География</c:v>
                </c:pt>
                <c:pt idx="15">
                  <c:v>Черчение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</c:v>
                </c:pt>
                <c:pt idx="1">
                  <c:v>29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E-41AD-B9CD-9894A6A9C2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Предметы по которым имеются задолженности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По </a:t>
                    </a:r>
                    <a:r>
                      <a:rPr lang="ru-RU" smtClean="0"/>
                      <a:t>всем </a:t>
                    </a:r>
                    <a:r>
                      <a:rPr lang="ru-RU" dirty="0"/>
                      <a:t>предметам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Нет</c:v>
                </c:pt>
                <c:pt idx="1">
                  <c:v>По вснм предметам</c:v>
                </c:pt>
                <c:pt idx="2">
                  <c:v>Физика</c:v>
                </c:pt>
                <c:pt idx="3">
                  <c:v>Математика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Английский язык</c:v>
                </c:pt>
                <c:pt idx="7">
                  <c:v>Химия</c:v>
                </c:pt>
                <c:pt idx="8">
                  <c:v>Информатика</c:v>
                </c:pt>
                <c:pt idx="9">
                  <c:v>Биология </c:v>
                </c:pt>
                <c:pt idx="10">
                  <c:v>Основы электротехники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AE-4A5B-8019-86B90AAF88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6997327032423E-3"/>
                  <c:y val="0.1337002758027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6997327032423E-3"/>
                  <c:y val="0.15892674293534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41.1</c:v>
                </c:pt>
                <c:pt idx="1">
                  <c:v>23.4</c:v>
                </c:pt>
                <c:pt idx="2">
                  <c:v>13.4</c:v>
                </c:pt>
                <c:pt idx="3">
                  <c:v>21.6</c:v>
                </c:pt>
                <c:pt idx="4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9511619568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0991981097269E-3"/>
                  <c:y val="0.1084738086701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58.7</c:v>
                </c:pt>
                <c:pt idx="1">
                  <c:v>26.1</c:v>
                </c:pt>
                <c:pt idx="2">
                  <c:v>30.4</c:v>
                </c:pt>
                <c:pt idx="3">
                  <c:v>15.2</c:v>
                </c:pt>
                <c:pt idx="4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7927799262899E-3"/>
                  <c:y val="0.21947026405357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7269E-3"/>
                  <c:y val="0.1337002758027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33.700000000000003</c:v>
                </c:pt>
                <c:pt idx="1">
                  <c:v>27.9</c:v>
                </c:pt>
                <c:pt idx="2">
                  <c:v>11.5</c:v>
                </c:pt>
                <c:pt idx="3">
                  <c:v>17.3</c:v>
                </c:pt>
                <c:pt idx="4">
                  <c:v>26.9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18.600000000000001</c:v>
                </c:pt>
                <c:pt idx="2">
                  <c:v>8.5</c:v>
                </c:pt>
                <c:pt idx="3">
                  <c:v>20.3</c:v>
                </c:pt>
                <c:pt idx="4">
                  <c:v>28.8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2125056"/>
        <c:axId val="302850048"/>
        <c:axId val="0"/>
      </c:bar3DChart>
      <c:catAx>
        <c:axId val="302125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2850048"/>
        <c:crosses val="autoZero"/>
        <c:auto val="1"/>
        <c:lblAlgn val="ctr"/>
        <c:lblOffset val="100"/>
        <c:noMultiLvlLbl val="0"/>
      </c:catAx>
      <c:valAx>
        <c:axId val="30285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2125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617125791679044"/>
          <c:w val="0.46376550387723126"/>
          <c:h val="6.869286180365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34598809003312E-2"/>
          <c:y val="5.311527179055385E-2"/>
          <c:w val="0.94376540119099672"/>
          <c:h val="0.59178906298310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718981289226969E-3"/>
                  <c:y val="6.054352111822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30.7</c:v>
                </c:pt>
                <c:pt idx="1">
                  <c:v>6.9</c:v>
                </c:pt>
                <c:pt idx="2">
                  <c:v>31.2</c:v>
                </c:pt>
                <c:pt idx="3">
                  <c:v>6.5</c:v>
                </c:pt>
                <c:pt idx="4">
                  <c:v>22.6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9511619568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816997327032423E-3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34.799999999999997</c:v>
                </c:pt>
                <c:pt idx="1">
                  <c:v>9.8000000000000007</c:v>
                </c:pt>
                <c:pt idx="2">
                  <c:v>23.9</c:v>
                </c:pt>
                <c:pt idx="3">
                  <c:v>8.6999999999999993</c:v>
                </c:pt>
                <c:pt idx="4">
                  <c:v>18.5</c:v>
                </c:pt>
                <c:pt idx="5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6705883589922E-3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33994654064846E-3"/>
                  <c:y val="0.11351910209667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267989308129692E-3"/>
                  <c:y val="0.1109964553834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7.063410797126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20.2</c:v>
                </c:pt>
                <c:pt idx="1">
                  <c:v>11.5</c:v>
                </c:pt>
                <c:pt idx="2">
                  <c:v>22.1</c:v>
                </c:pt>
                <c:pt idx="3">
                  <c:v>6.7</c:v>
                </c:pt>
                <c:pt idx="4">
                  <c:v>16.3</c:v>
                </c:pt>
                <c:pt idx="5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50061508867227E-3"/>
                  <c:y val="1.009058685303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01983962194538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9.838322181712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25.4</c:v>
                </c:pt>
                <c:pt idx="1">
                  <c:v>0</c:v>
                </c:pt>
                <c:pt idx="2">
                  <c:v>35.6</c:v>
                </c:pt>
                <c:pt idx="3">
                  <c:v>10.199999999999999</c:v>
                </c:pt>
                <c:pt idx="4">
                  <c:v>30.5</c:v>
                </c:pt>
                <c:pt idx="5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1146496"/>
        <c:axId val="301148416"/>
        <c:axId val="0"/>
      </c:bar3DChart>
      <c:catAx>
        <c:axId val="301146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anchor="t" anchorCtr="1"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148416"/>
        <c:crosses val="autoZero"/>
        <c:auto val="1"/>
        <c:lblAlgn val="ctr"/>
        <c:lblOffset val="0"/>
        <c:noMultiLvlLbl val="0"/>
      </c:catAx>
      <c:valAx>
        <c:axId val="30114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146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267827250614148"/>
          <c:y val="0.93710804448536789"/>
          <c:w val="0.42998201461812641"/>
          <c:h val="5.858877802465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51681374302126E-2"/>
          <c:y val="2.4041717613373276E-2"/>
          <c:w val="0.94211319026387097"/>
          <c:h val="0.70669827171257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705787909555E-3"/>
                  <c:y val="8.787200591950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705787909555E-3"/>
                  <c:y val="8.1742257714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31.2</c:v>
                </c:pt>
                <c:pt idx="1">
                  <c:v>22.1</c:v>
                </c:pt>
                <c:pt idx="2">
                  <c:v>30.3</c:v>
                </c:pt>
                <c:pt idx="3">
                  <c:v>20.3</c:v>
                </c:pt>
                <c:pt idx="4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83761206089793E-3"/>
                  <c:y val="7.459490483554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0991981097269E-3"/>
                  <c:y val="0.1084738086701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35.9</c:v>
                </c:pt>
                <c:pt idx="1">
                  <c:v>30.4</c:v>
                </c:pt>
                <c:pt idx="2">
                  <c:v>37</c:v>
                </c:pt>
                <c:pt idx="3">
                  <c:v>17.399999999999999</c:v>
                </c:pt>
                <c:pt idx="4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07427452333275E-5"/>
                  <c:y val="0.10851752965544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16348774892941E-3"/>
                  <c:y val="6.857588143974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21.2</c:v>
                </c:pt>
                <c:pt idx="1">
                  <c:v>27.9</c:v>
                </c:pt>
                <c:pt idx="2">
                  <c:v>45.2</c:v>
                </c:pt>
                <c:pt idx="3">
                  <c:v>12.5</c:v>
                </c:pt>
                <c:pt idx="4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18.600000000000001</c:v>
                </c:pt>
                <c:pt idx="2">
                  <c:v>39</c:v>
                </c:pt>
                <c:pt idx="3">
                  <c:v>15.3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64171904"/>
        <c:axId val="264173440"/>
        <c:axId val="0"/>
      </c:bar3DChart>
      <c:catAx>
        <c:axId val="264171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4173440"/>
        <c:crosses val="autoZero"/>
        <c:auto val="1"/>
        <c:lblAlgn val="ctr"/>
        <c:lblOffset val="100"/>
        <c:noMultiLvlLbl val="0"/>
      </c:catAx>
      <c:valAx>
        <c:axId val="26417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417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858326942441715"/>
          <c:w val="0.46376550387723126"/>
          <c:h val="6.62808581305625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994654064846E-3"/>
                  <c:y val="0.10090586853037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8136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6.9</c:v>
                </c:pt>
                <c:pt idx="1">
                  <c:v>24.2</c:v>
                </c:pt>
                <c:pt idx="2">
                  <c:v>36.4</c:v>
                </c:pt>
                <c:pt idx="3">
                  <c:v>13.4</c:v>
                </c:pt>
                <c:pt idx="4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047223047499398E-8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3306418183437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01983962194538E-3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25</c:v>
                </c:pt>
                <c:pt idx="2">
                  <c:v>40.200000000000003</c:v>
                </c:pt>
                <c:pt idx="3">
                  <c:v>25</c:v>
                </c:pt>
                <c:pt idx="4">
                  <c:v>52.2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9.33379283906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7269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18.3</c:v>
                </c:pt>
                <c:pt idx="2">
                  <c:v>22.1</c:v>
                </c:pt>
                <c:pt idx="3">
                  <c:v>11.5</c:v>
                </c:pt>
                <c:pt idx="4">
                  <c:v>18.3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8.5</c:v>
                </c:pt>
                <c:pt idx="1">
                  <c:v>8.5</c:v>
                </c:pt>
                <c:pt idx="2">
                  <c:v>23.7</c:v>
                </c:pt>
                <c:pt idx="3">
                  <c:v>11.9</c:v>
                </c:pt>
                <c:pt idx="4">
                  <c:v>27.1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91291904"/>
        <c:axId val="291293440"/>
        <c:axId val="0"/>
      </c:bar3DChart>
      <c:catAx>
        <c:axId val="291291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293440"/>
        <c:crosses val="autoZero"/>
        <c:auto val="1"/>
        <c:lblAlgn val="ctr"/>
        <c:lblOffset val="100"/>
        <c:noMultiLvlLbl val="0"/>
      </c:catAx>
      <c:valAx>
        <c:axId val="29129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29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617125791679044"/>
          <c:w val="0.46376550387723126"/>
          <c:h val="6.869286180365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548AB-AD78-10B2-43C2-23B8F720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423291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Результаты анкетирования</a:t>
            </a:r>
            <a:br>
              <a:rPr lang="ru-RU" sz="4000" i="1" dirty="0"/>
            </a:br>
            <a:r>
              <a:rPr lang="ru-RU" sz="4000" i="1" dirty="0"/>
              <a:t>Выявление возможных причин неуспеваемости  ГАПОУ РС (Я) «МРТК» </a:t>
            </a:r>
            <a:br>
              <a:rPr lang="ru-RU" sz="4000" i="1" dirty="0"/>
            </a:br>
            <a:r>
              <a:rPr lang="ru-RU" sz="4000" dirty="0" smtClean="0">
                <a:solidFill>
                  <a:srgbClr val="212529"/>
                </a:solidFill>
              </a:rPr>
              <a:t>«</a:t>
            </a:r>
            <a:r>
              <a:rPr lang="ru-RU" sz="4000" dirty="0" err="1">
                <a:solidFill>
                  <a:srgbClr val="212529"/>
                </a:solidFill>
              </a:rPr>
              <a:t>Айхальское</a:t>
            </a:r>
            <a:r>
              <a:rPr lang="ru-RU" sz="4000" dirty="0">
                <a:solidFill>
                  <a:srgbClr val="212529"/>
                </a:solidFill>
              </a:rPr>
              <a:t> отделение горнотехнической промышленности</a:t>
            </a:r>
            <a:r>
              <a:rPr lang="ru-RU" sz="4000" dirty="0" smtClean="0">
                <a:solidFill>
                  <a:srgbClr val="212529"/>
                </a:solidFill>
              </a:rPr>
              <a:t>»</a:t>
            </a:r>
            <a:endParaRPr lang="ru-RU" sz="4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E300BC-E725-D0AC-C532-5C03EF2D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2" y="204893"/>
            <a:ext cx="676715" cy="957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E54DE1-378C-6B60-5931-CAD793DACE67}"/>
              </a:ext>
            </a:extLst>
          </p:cNvPr>
          <p:cNvSpPr txBox="1"/>
          <p:nvPr/>
        </p:nvSpPr>
        <p:spPr>
          <a:xfrm>
            <a:off x="1824038" y="360306"/>
            <a:ext cx="8543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МИНИСТЕРСТВО ОБРАЗОВАНИЯ И НАУКИ РЕСПУБЛИКИ САХА (ЯКУТИЯ)</a:t>
            </a:r>
          </a:p>
          <a:p>
            <a:r>
              <a:rPr lang="ru-RU" dirty="0"/>
              <a:t> ГАПОУ  РС (Я) «Региональный технический колледж в </a:t>
            </a:r>
            <a:r>
              <a:rPr lang="ru-RU" dirty="0" err="1"/>
              <a:t>г.Мирном</a:t>
            </a:r>
            <a:r>
              <a:rPr lang="ru-RU" dirty="0"/>
              <a:t>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613575-6F1F-E062-2006-65CDF6DC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743" y="214088"/>
            <a:ext cx="75597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 понимаю требования и задачи, которые выдвигает преподаватель.</a:t>
            </a:r>
            <a:endParaRPr lang="ru-RU" sz="2400" b="1" i="1" dirty="0">
              <a:latin typeface="+mn-lt"/>
            </a:endParaRPr>
          </a:p>
        </p:txBody>
      </p:sp>
      <p:pic>
        <p:nvPicPr>
          <p:cNvPr id="7170" name="Picture 2" descr="Диаграмма ответов в Формах. Вопрос: Не понимаю требования и задачи, которые выдвигает преподаватель.&#10;. Количество ответов: 59 ответов.">
            <a:extLst>
              <a:ext uri="{FF2B5EF4-FFF2-40B4-BE49-F238E27FC236}">
                <a16:creationId xmlns="" xmlns:a16="http://schemas.microsoft.com/office/drawing/2014/main" id="{1B8E4CEE-5847-C2CD-3A8C-B613583B7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6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Взаимоотношения в семье, обстановка в доме мешает выполнять задания.</a:t>
            </a:r>
            <a:endParaRPr lang="ru-RU" sz="2400" b="1" i="1" dirty="0">
              <a:latin typeface="+mn-lt"/>
            </a:endParaRPr>
          </a:p>
        </p:txBody>
      </p:sp>
      <p:pic>
        <p:nvPicPr>
          <p:cNvPr id="8194" name="Picture 2" descr="Диаграмма ответов в Формах. Вопрос: Взаимоотношения в семье, обстановка в доме мешает выполнять задания.&#10;. Количество ответов: 59 ответов.">
            <a:extLst>
              <a:ext uri="{FF2B5EF4-FFF2-40B4-BE49-F238E27FC236}">
                <a16:creationId xmlns="" xmlns:a16="http://schemas.microsoft.com/office/drawing/2014/main" id="{6160D54A-096E-0FDC-ECCB-37DB66A7CC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9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 вижу взаимосвязи дисциплины  и получаемой специальности, профессии.</a:t>
            </a:r>
            <a:endParaRPr lang="ru-RU" sz="2400" b="1" i="1" dirty="0">
              <a:latin typeface="+mn-lt"/>
            </a:endParaRPr>
          </a:p>
        </p:txBody>
      </p:sp>
      <p:pic>
        <p:nvPicPr>
          <p:cNvPr id="9218" name="Picture 2" descr="Диаграмма ответов в Формах. Вопрос: Не вижу взаимосвязи дисциплины  и получаемой специальности, профессии.&#10;. Количество ответов: 59 ответов.">
            <a:extLst>
              <a:ext uri="{FF2B5EF4-FFF2-40B4-BE49-F238E27FC236}">
                <a16:creationId xmlns="" xmlns:a16="http://schemas.microsoft.com/office/drawing/2014/main" id="{9B2ECD59-D759-3300-8C5D-72C50B8C9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6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Напряженная атмосфера в группе.</a:t>
            </a:r>
            <a:endParaRPr lang="ru-RU" sz="2400" b="1" i="1" dirty="0">
              <a:latin typeface="+mn-lt"/>
            </a:endParaRPr>
          </a:p>
        </p:txBody>
      </p:sp>
      <p:pic>
        <p:nvPicPr>
          <p:cNvPr id="10242" name="Picture 2" descr="Диаграмма ответов в Формах. Вопрос: Напряженная атмосфера в группе.&#10;. Количество ответов: 59 ответов.">
            <a:extLst>
              <a:ext uri="{FF2B5EF4-FFF2-40B4-BE49-F238E27FC236}">
                <a16:creationId xmlns="" xmlns:a16="http://schemas.microsoft.com/office/drawing/2014/main" id="{D69B2C31-725C-2431-4143-5B15D07526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4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Необъективное оценивание на занятии.</a:t>
            </a:r>
            <a:endParaRPr lang="ru-RU" sz="2400" b="1" i="1" dirty="0">
              <a:latin typeface="+mn-lt"/>
            </a:endParaRPr>
          </a:p>
        </p:txBody>
      </p:sp>
      <p:pic>
        <p:nvPicPr>
          <p:cNvPr id="11266" name="Picture 2" descr="Диаграмма ответов в Формах. Вопрос: Необъективное оценивание на занятии.&#10;. Количество ответов: 59 ответов.">
            <a:extLst>
              <a:ext uri="{FF2B5EF4-FFF2-40B4-BE49-F238E27FC236}">
                <a16:creationId xmlns="" xmlns:a16="http://schemas.microsoft.com/office/drawing/2014/main" id="{84338A13-9903-9979-4DF2-7DB810EEB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4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i="1" dirty="0"/>
              <a:t>Слишком сложный материал занятия</a:t>
            </a:r>
            <a:r>
              <a:rPr lang="ru-RU" altLang="ru-RU" sz="2200" b="1" i="1" dirty="0"/>
              <a:t>.</a:t>
            </a:r>
            <a:endParaRPr lang="ru-RU" sz="2400" b="1" i="1" dirty="0">
              <a:latin typeface="+mn-lt"/>
            </a:endParaRPr>
          </a:p>
        </p:txBody>
      </p:sp>
      <p:pic>
        <p:nvPicPr>
          <p:cNvPr id="12290" name="Picture 2" descr="Диаграмма ответов в Формах. Вопрос: Слишком сложный материал занятия.&#10;. Количество ответов: 59 ответов.">
            <a:extLst>
              <a:ext uri="{FF2B5EF4-FFF2-40B4-BE49-F238E27FC236}">
                <a16:creationId xmlns="" xmlns:a16="http://schemas.microsoft.com/office/drawing/2014/main" id="{AE2B4763-7975-F9A8-B1CE-7BC7862971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0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Данная дисциплина преподается скучно, однообразно.</a:t>
            </a:r>
            <a:endParaRPr lang="ru-RU" sz="2400" b="1" i="1" dirty="0">
              <a:latin typeface="+mn-lt"/>
            </a:endParaRPr>
          </a:p>
        </p:txBody>
      </p:sp>
      <p:pic>
        <p:nvPicPr>
          <p:cNvPr id="13314" name="Picture 2" descr="Диаграмма ответов в Формах. Вопрос: Данная дисциплина преподается скучно, однообразно.&#10;. Количество ответов: 59 ответов.">
            <a:extLst>
              <a:ext uri="{FF2B5EF4-FFF2-40B4-BE49-F238E27FC236}">
                <a16:creationId xmlns="" xmlns:a16="http://schemas.microsoft.com/office/drawing/2014/main" id="{FF1E0B50-8B5F-AB3B-3D0C-C352CF6C9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4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i="1" dirty="0">
                <a:solidFill>
                  <a:srgbClr val="202124"/>
                </a:solidFill>
              </a:rPr>
              <a:t>Я стеснялась своей неповоротливости, невыразительности,  поэтому я совершенно не могу отвечать у доски.</a:t>
            </a:r>
            <a:endParaRPr lang="ru-RU" sz="2400" b="1" i="1" dirty="0">
              <a:latin typeface="+mn-lt"/>
            </a:endParaRPr>
          </a:p>
        </p:txBody>
      </p:sp>
      <p:pic>
        <p:nvPicPr>
          <p:cNvPr id="14338" name="Picture 2" descr="Диаграмма ответов в Формах. Вопрос: Я стеснялась своей неповоротливости, невыразительности,  поэтому я совершенно не могу отвечать у доски.&#10;. Количество ответов: 59 ответов.">
            <a:extLst>
              <a:ext uri="{FF2B5EF4-FFF2-40B4-BE49-F238E27FC236}">
                <a16:creationId xmlns="" xmlns:a16="http://schemas.microsoft.com/office/drawing/2014/main" id="{3B4DD25E-AC06-E57E-72A9-24E273E8D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4" y="2133600"/>
            <a:ext cx="833035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7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Большинство заданий сводятся к составлению конспектов из учебников.</a:t>
            </a:r>
            <a:endParaRPr lang="ru-RU" sz="2400" b="1" i="1" dirty="0">
              <a:latin typeface="+mn-lt"/>
            </a:endParaRPr>
          </a:p>
        </p:txBody>
      </p:sp>
      <p:pic>
        <p:nvPicPr>
          <p:cNvPr id="15362" name="Picture 2" descr="Диаграмма ответов в Формах. Вопрос: Большинство заданий сводятся к составлению конспектов из учебников.&#10;. Количество ответов: 59 ответов.">
            <a:extLst>
              <a:ext uri="{FF2B5EF4-FFF2-40B4-BE49-F238E27FC236}">
                <a16:creationId xmlns="" xmlns:a16="http://schemas.microsoft.com/office/drawing/2014/main" id="{06E62492-CDB6-3FDE-0A47-11885DC14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6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Неудовлетворительная организация учебного процесса.</a:t>
            </a:r>
            <a:endParaRPr lang="ru-RU" sz="2400" b="1" i="1" dirty="0">
              <a:latin typeface="+mn-lt"/>
            </a:endParaRPr>
          </a:p>
        </p:txBody>
      </p:sp>
      <p:pic>
        <p:nvPicPr>
          <p:cNvPr id="16386" name="Picture 2" descr="Диаграмма ответов в Формах. Вопрос: Неудовлетворительная организация учебного процесса.&#10;. Количество ответов: 59 ответов.">
            <a:extLst>
              <a:ext uri="{FF2B5EF4-FFF2-40B4-BE49-F238E27FC236}">
                <a16:creationId xmlns="" xmlns:a16="http://schemas.microsoft.com/office/drawing/2014/main" id="{296A6EF0-A55A-A4E8-EF60-E56959421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1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50" y="166910"/>
            <a:ext cx="8911687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Группы. 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Анкетирование прошли 59 студентов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8632820A-7FC6-FE43-6B4F-A65FD908C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719807"/>
              </p:ext>
            </p:extLst>
          </p:nvPr>
        </p:nvGraphicFramePr>
        <p:xfrm>
          <a:off x="2133599" y="988290"/>
          <a:ext cx="9043409" cy="566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90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 ничего не успеваю в классе, поскольку я очень медлителен. </a:t>
            </a:r>
            <a:endParaRPr lang="ru-RU" sz="2400" b="1" i="1" dirty="0">
              <a:latin typeface="+mn-lt"/>
            </a:endParaRPr>
          </a:p>
        </p:txBody>
      </p:sp>
      <p:pic>
        <p:nvPicPr>
          <p:cNvPr id="17410" name="Picture 2" descr="Диаграмма ответов в Формах. Вопрос: Я ничего не успеваю в классе, поскольку я очень медлителен. &#10;. Количество ответов: 59 ответов.">
            <a:extLst>
              <a:ext uri="{FF2B5EF4-FFF2-40B4-BE49-F238E27FC236}">
                <a16:creationId xmlns="" xmlns:a16="http://schemas.microsoft.com/office/drawing/2014/main" id="{BC2B940C-95FB-BA69-DC74-A9DD366A5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2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Никто не интересуется моими успехами и неудачами - ни дома, ни в кругу моих знакомых.</a:t>
            </a:r>
            <a:endParaRPr lang="ru-RU" sz="2400" b="1" i="1" dirty="0">
              <a:latin typeface="+mn-lt"/>
            </a:endParaRPr>
          </a:p>
        </p:txBody>
      </p:sp>
      <p:pic>
        <p:nvPicPr>
          <p:cNvPr id="18434" name="Picture 2" descr="Диаграмма ответов в Формах. Вопрос: Никто не интересуется моими успехами и неудачами - ни дома, ни в кругу моих знакомых.&#10;. Количество ответов: 59 ответов.">
            <a:extLst>
              <a:ext uri="{FF2B5EF4-FFF2-40B4-BE49-F238E27FC236}">
                <a16:creationId xmlns="" xmlns:a16="http://schemas.microsoft.com/office/drawing/2014/main" id="{CB79F640-22C7-64A5-B8B0-2849858B4E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9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 меня по всем дисциплинам  хорошие отметки, и только по эта дисциплина мне не даётся (впишите дисциплину).</a:t>
            </a:r>
            <a:endParaRPr lang="ru-RU" sz="2400" b="1" i="1" dirty="0">
              <a:latin typeface="+mn-lt"/>
            </a:endParaRPr>
          </a:p>
        </p:txBody>
      </p:sp>
      <p:pic>
        <p:nvPicPr>
          <p:cNvPr id="19458" name="Picture 2" descr="Диаграмма ответов в Формах. Вопрос: Никто не интересуется моими успехами и неудачами - ни дома, ни в кругу моих знакомых.&#10;. Количество ответов: 59 ответов.">
            <a:extLst>
              <a:ext uri="{FF2B5EF4-FFF2-40B4-BE49-F238E27FC236}">
                <a16:creationId xmlns="" xmlns:a16="http://schemas.microsoft.com/office/drawing/2014/main" id="{D7186599-24DD-5CC0-13E5-EE10926AF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5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 успеваю выполнять задания.</a:t>
            </a:r>
            <a:endParaRPr lang="ru-RU" sz="2400" b="1" i="1" dirty="0">
              <a:latin typeface="+mn-lt"/>
            </a:endParaRPr>
          </a:p>
        </p:txBody>
      </p:sp>
      <p:pic>
        <p:nvPicPr>
          <p:cNvPr id="20482" name="Picture 2" descr="Диаграмма ответов в Формах. Вопрос: Не успеваю выполнять задания.&#10;. Количество ответов: 59 ответов.">
            <a:extLst>
              <a:ext uri="{FF2B5EF4-FFF2-40B4-BE49-F238E27FC236}">
                <a16:creationId xmlns="" xmlns:a16="http://schemas.microsoft.com/office/drawing/2014/main" id="{0C7B039D-A343-0AE6-5E7E-3BDD228B54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0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i="1" dirty="0"/>
              <a:t>Неправильный выбор специальности (профессии).</a:t>
            </a:r>
            <a:endParaRPr lang="ru-RU" sz="2400" b="1" i="1" dirty="0">
              <a:latin typeface="+mn-lt"/>
            </a:endParaRPr>
          </a:p>
        </p:txBody>
      </p:sp>
      <p:pic>
        <p:nvPicPr>
          <p:cNvPr id="21506" name="Picture 2" descr="Диаграмма ответов в Формах. Вопрос: Неправильный выбор специальности (профессии).&#10;. Количество ответов: 59 ответов.">
            <a:extLst>
              <a:ext uri="{FF2B5EF4-FFF2-40B4-BE49-F238E27FC236}">
                <a16:creationId xmlns="" xmlns:a16="http://schemas.microsoft.com/office/drawing/2014/main" id="{BCB62E23-A8E4-E245-4BDC-29EE743BB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40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i="1" dirty="0"/>
              <a:t>Мне трудно работать  с материалом, представленным на платформе </a:t>
            </a:r>
            <a:r>
              <a:rPr lang="ru-RU" altLang="ru-RU" sz="2400" b="1" i="1" dirty="0" err="1"/>
              <a:t>Moodle</a:t>
            </a:r>
            <a:endParaRPr lang="ru-RU" sz="2400" b="1" i="1" dirty="0">
              <a:latin typeface="+mn-lt"/>
            </a:endParaRPr>
          </a:p>
        </p:txBody>
      </p:sp>
      <p:pic>
        <p:nvPicPr>
          <p:cNvPr id="22530" name="Picture 2" descr="Диаграмма ответов в Формах. Вопрос: Мне трудно работать  с материалом, представленным на платформе Moodle&#10;. Количество ответов: 59 ответов.">
            <a:extLst>
              <a:ext uri="{FF2B5EF4-FFF2-40B4-BE49-F238E27FC236}">
                <a16:creationId xmlns="" xmlns:a16="http://schemas.microsoft.com/office/drawing/2014/main" id="{FA03EFEA-2B1C-017C-5D9D-7BA775877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63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22899"/>
              </p:ext>
            </p:extLst>
          </p:nvPr>
        </p:nvGraphicFramePr>
        <p:xfrm>
          <a:off x="757382" y="877455"/>
          <a:ext cx="10747231" cy="503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69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78077"/>
              </p:ext>
            </p:extLst>
          </p:nvPr>
        </p:nvGraphicFramePr>
        <p:xfrm>
          <a:off x="683491" y="738909"/>
          <a:ext cx="11388436" cy="564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55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44881"/>
              </p:ext>
            </p:extLst>
          </p:nvPr>
        </p:nvGraphicFramePr>
        <p:xfrm>
          <a:off x="748146" y="997527"/>
          <a:ext cx="11148291" cy="526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03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459393"/>
              </p:ext>
            </p:extLst>
          </p:nvPr>
        </p:nvGraphicFramePr>
        <p:xfrm>
          <a:off x="757382" y="877455"/>
          <a:ext cx="10747231" cy="503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74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524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Выпишите дисциплины по которым Вы не испытываете затруднения,  не имеете задолженности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15FB89FA-2432-2B08-996F-A4A8CA7A3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79274"/>
              </p:ext>
            </p:extLst>
          </p:nvPr>
        </p:nvGraphicFramePr>
        <p:xfrm>
          <a:off x="1733550" y="1200150"/>
          <a:ext cx="9771063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38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96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Выпишите дисциплины по которым Вы испытываете затруднения, имеете задолженности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E6F1F5A6-170A-F49B-AB68-DF00A04E2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8212"/>
              </p:ext>
            </p:extLst>
          </p:nvPr>
        </p:nvGraphicFramePr>
        <p:xfrm>
          <a:off x="655782" y="951345"/>
          <a:ext cx="11389034" cy="574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9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Большой объем информации по сравнению со школой</a:t>
            </a:r>
            <a:endParaRPr lang="ru-RU" sz="2400" b="1" i="1" dirty="0">
              <a:latin typeface="+mn-lt"/>
            </a:endParaRPr>
          </a:p>
        </p:txBody>
      </p:sp>
      <p:pic>
        <p:nvPicPr>
          <p:cNvPr id="2050" name="Picture 2" descr="Диаграмма ответов в Формах. Вопрос: Большой объем информации по сравнению со школой.&#10;. Количество ответов: 59 ответов.">
            <a:extLst>
              <a:ext uri="{FF2B5EF4-FFF2-40B4-BE49-F238E27FC236}">
                <a16:creationId xmlns="" xmlns:a16="http://schemas.microsoft.com/office/drawing/2014/main" id="{22A9049D-8936-68C7-3379-8A9B955D0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Низкий уровень школьных знаний</a:t>
            </a:r>
            <a:endParaRPr lang="ru-RU" sz="2400" b="1" i="1" dirty="0">
              <a:latin typeface="+mn-lt"/>
            </a:endParaRPr>
          </a:p>
        </p:txBody>
      </p:sp>
      <p:pic>
        <p:nvPicPr>
          <p:cNvPr id="3074" name="Picture 2" descr="Диаграмма ответов в Формах. Вопрос: Низкий уровень школьных знаний.&#10;. Количество ответов: 59 ответов.">
            <a:extLst>
              <a:ext uri="{FF2B5EF4-FFF2-40B4-BE49-F238E27FC236}">
                <a16:creationId xmlns="" xmlns:a16="http://schemas.microsoft.com/office/drawing/2014/main" id="{C11EEAD7-1012-A120-BFF3-DE18BE36A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4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Проблемы со здоровьем</a:t>
            </a:r>
            <a:endParaRPr lang="ru-RU" sz="2400" b="1" i="1" dirty="0">
              <a:latin typeface="+mn-lt"/>
            </a:endParaRPr>
          </a:p>
        </p:txBody>
      </p:sp>
      <p:pic>
        <p:nvPicPr>
          <p:cNvPr id="4098" name="Picture 2" descr="Диаграмма ответов в Формах. Вопрос: Проблемы со здоровьем.&#10;. Количество ответов: 59 ответов.">
            <a:extLst>
              <a:ext uri="{FF2B5EF4-FFF2-40B4-BE49-F238E27FC236}">
                <a16:creationId xmlns="" xmlns:a16="http://schemas.microsoft.com/office/drawing/2014/main" id="{0D9C7EA4-8834-77D2-53D4-53B930FE98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3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Нежелание учиться.</a:t>
            </a:r>
            <a:endParaRPr lang="ru-RU" sz="2400" b="1" i="1" dirty="0">
              <a:latin typeface="+mn-lt"/>
            </a:endParaRPr>
          </a:p>
        </p:txBody>
      </p:sp>
      <p:pic>
        <p:nvPicPr>
          <p:cNvPr id="5122" name="Picture 2" descr="Диаграмма ответов в Формах. Вопрос: Нежелание учиться.&#10;. Количество ответов: 59 ответов.">
            <a:extLst>
              <a:ext uri="{FF2B5EF4-FFF2-40B4-BE49-F238E27FC236}">
                <a16:creationId xmlns="" xmlns:a16="http://schemas.microsoft.com/office/drawing/2014/main" id="{56E20B38-D46C-692F-E808-76FADA3EC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7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429E7-8358-A9FD-8BE4-2537D7D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 испытываю потребности в изучении этой дисциплины.</a:t>
            </a:r>
            <a:endParaRPr lang="ru-RU" sz="2400" b="1" i="1" dirty="0">
              <a:latin typeface="+mn-lt"/>
            </a:endParaRPr>
          </a:p>
        </p:txBody>
      </p:sp>
      <p:pic>
        <p:nvPicPr>
          <p:cNvPr id="6146" name="Picture 2" descr="Диаграмма ответов в Формах. Вопрос: Не испытываю потребности в изучении этой дисциплины.&#10;. Количество ответов: 59 ответов.">
            <a:extLst>
              <a:ext uri="{FF2B5EF4-FFF2-40B4-BE49-F238E27FC236}">
                <a16:creationId xmlns="" xmlns:a16="http://schemas.microsoft.com/office/drawing/2014/main" id="{98287DCD-929A-1885-449C-F7BF94EC1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829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321</Words>
  <Application>Microsoft Office PowerPoint</Application>
  <PresentationFormat>Произвольный</PresentationFormat>
  <Paragraphs>125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Легкий дым</vt:lpstr>
      <vt:lpstr>Результаты анкетирования Выявление возможных причин неуспеваемости  ГАПОУ РС (Я) «МРТК»  «Айхальское отделение горнотехнической промышленности»</vt:lpstr>
      <vt:lpstr>Группы.  Анкетирование прошли 59 студентов</vt:lpstr>
      <vt:lpstr>Выпишите дисциплины по которым Вы не испытываете затруднения,  не имеете задолженности</vt:lpstr>
      <vt:lpstr>Выпишите дисциплины по которым Вы испытываете затруднения, имеете задолженности</vt:lpstr>
      <vt:lpstr>Большой объем информации по сравнению со школой</vt:lpstr>
      <vt:lpstr>Низкий уровень школьных знаний</vt:lpstr>
      <vt:lpstr>Проблемы со здоровьем</vt:lpstr>
      <vt:lpstr>Нежелание учиться.</vt:lpstr>
      <vt:lpstr>Не испытываю потребности в изучении этой дисциплины.</vt:lpstr>
      <vt:lpstr>Не понимаю требования и задачи, которые выдвигает преподаватель.</vt:lpstr>
      <vt:lpstr>Взаимоотношения в семье, обстановка в доме мешает выполнять задания.</vt:lpstr>
      <vt:lpstr>Не вижу взаимосвязи дисциплины  и получаемой специальности, профессии.</vt:lpstr>
      <vt:lpstr>Напряженная атмосфера в группе.</vt:lpstr>
      <vt:lpstr>Необъективное оценивание на занятии.</vt:lpstr>
      <vt:lpstr>Слишком сложный материал занятия.</vt:lpstr>
      <vt:lpstr>Данная дисциплина преподается скучно, однообразно.</vt:lpstr>
      <vt:lpstr>Я стеснялась своей неповоротливости, невыразительности,  поэтому я совершенно не могу отвечать у доски.</vt:lpstr>
      <vt:lpstr>Большинство заданий сводятся к составлению конспектов из учебников.</vt:lpstr>
      <vt:lpstr>Неудовлетворительная организация учебного процесса.</vt:lpstr>
      <vt:lpstr>Я ничего не успеваю в классе, поскольку я очень медлителен. </vt:lpstr>
      <vt:lpstr>Никто не интересуется моими успехами и неудачами - ни дома, ни в кругу моих знакомых.</vt:lpstr>
      <vt:lpstr>У меня по всем дисциплинам  хорошие отметки, и только по эта дисциплина мне не даётся (впишите дисциплину).</vt:lpstr>
      <vt:lpstr>Не успеваю выполнять задания.</vt:lpstr>
      <vt:lpstr>Неправильный выбор специальности (профессии).</vt:lpstr>
      <vt:lpstr>Мне трудно работать  с материалом, представленным на платформе Moodle</vt:lpstr>
      <vt:lpstr>Итоги</vt:lpstr>
      <vt:lpstr>Итоги</vt:lpstr>
      <vt:lpstr>Итоги</vt:lpstr>
      <vt:lpstr>Итоги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Выявление возможных причин неуспеваемости  ГАПОУ РС (Я) «МРТК»  «АО ГТП»</dc:title>
  <dc:creator>Оюн Халтаева</dc:creator>
  <cp:lastModifiedBy>Admin</cp:lastModifiedBy>
  <cp:revision>7</cp:revision>
  <dcterms:created xsi:type="dcterms:W3CDTF">2022-12-27T23:22:24Z</dcterms:created>
  <dcterms:modified xsi:type="dcterms:W3CDTF">2023-01-08T09:53:20Z</dcterms:modified>
</cp:coreProperties>
</file>