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85" r:id="rId3"/>
    <p:sldId id="286" r:id="rId4"/>
    <p:sldId id="28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81" r:id="rId16"/>
    <p:sldId id="270" r:id="rId17"/>
    <p:sldId id="282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3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382-48C6-8118-69CE7B2226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82-48C6-8118-69CE7B2226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82-48C6-8118-69CE7B2226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82-48C6-8118-69CE7B2226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382-48C6-8118-69CE7B2226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82-48C6-8118-69CE7B2226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382-48C6-8118-69CE7B22261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82-48C6-8118-69CE7B2226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382-48C6-8118-69CE7B22261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82-48C6-8118-69CE7B22261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382-48C6-8118-69CE7B22261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82-48C6-8118-69CE7B22261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382-48C6-8118-69CE7B22261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82-48C6-8118-69CE7B22261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382-48C6-8118-69CE7B22261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382-48C6-8118-69CE7B22261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382-48C6-8118-69CE7B22261B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8"/>
                <c:pt idx="0">
                  <c:v>РЭНиГ 22/11</c:v>
                </c:pt>
                <c:pt idx="1">
                  <c:v>МЭГ 22/910</c:v>
                </c:pt>
                <c:pt idx="2">
                  <c:v>ТВ 22/9</c:v>
                </c:pt>
                <c:pt idx="3">
                  <c:v>ЭС 22/9</c:v>
                </c:pt>
                <c:pt idx="4">
                  <c:v>РЭНиГ 21/11</c:v>
                </c:pt>
                <c:pt idx="5">
                  <c:v>ПНиГ 22/9</c:v>
                </c:pt>
                <c:pt idx="6">
                  <c:v>Э 21/9 </c:v>
                </c:pt>
                <c:pt idx="7">
                  <c:v>ЛЭ 21/9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20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3</c:v>
                </c:pt>
                <c:pt idx="5">
                  <c:v>13</c:v>
                </c:pt>
                <c:pt idx="6">
                  <c:v>3</c:v>
                </c:pt>
                <c:pt idx="7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2-48C6-8118-69CE7B2226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E-41AD-B9CD-9894A6A9C2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0E-41AD-B9CD-9894A6A9C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E-41AD-B9CD-9894A6A9C2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Нет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Нет</c:v>
                </c:pt>
                <c:pt idx="1">
                  <c:v>Пр всем предметам </c:v>
                </c:pt>
                <c:pt idx="2">
                  <c:v>Физкультура </c:v>
                </c:pt>
                <c:pt idx="3">
                  <c:v>Математика</c:v>
                </c:pt>
                <c:pt idx="4">
                  <c:v>История</c:v>
                </c:pt>
                <c:pt idx="5">
                  <c:v>Английский язык</c:v>
                </c:pt>
                <c:pt idx="6">
                  <c:v>Литература</c:v>
                </c:pt>
                <c:pt idx="7">
                  <c:v>Русский язык</c:v>
                </c:pt>
                <c:pt idx="8">
                  <c:v>Информатика </c:v>
                </c:pt>
                <c:pt idx="9">
                  <c:v>ОБЖ</c:v>
                </c:pt>
                <c:pt idx="10">
                  <c:v>Обществознание </c:v>
                </c:pt>
                <c:pt idx="11">
                  <c:v>Физика</c:v>
                </c:pt>
                <c:pt idx="12">
                  <c:v>Химия </c:v>
                </c:pt>
                <c:pt idx="13">
                  <c:v>Электротехника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20</c:v>
                </c:pt>
                <c:pt idx="1">
                  <c:v>14</c:v>
                </c:pt>
                <c:pt idx="2">
                  <c:v>17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  <c:pt idx="6">
                  <c:v>10</c:v>
                </c:pt>
                <c:pt idx="7">
                  <c:v>10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  <c:pt idx="12">
                  <c:v>9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E-41AD-B9CD-9894A6A9C2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Предметы по которым имеются задолженности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mtClean="0">
                        <a:solidFill>
                          <a:schemeClr val="bg1"/>
                        </a:solidFill>
                      </a:rPr>
                      <a:t>Нет</a:t>
                    </a:r>
                    <a:r>
                      <a:rPr lang="ru-RU">
                        <a:solidFill>
                          <a:schemeClr val="bg1"/>
                        </a:solidFill>
                      </a:rPr>
                      <a:t>
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4778824017367521E-2"/>
                  <c:y val="-0.116816526085442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По всем предметам</c:v>
                </c:pt>
                <c:pt idx="1">
                  <c:v>Нет</c:v>
                </c:pt>
                <c:pt idx="2">
                  <c:v>Физика</c:v>
                </c:pt>
                <c:pt idx="3">
                  <c:v>Математика</c:v>
                </c:pt>
                <c:pt idx="4">
                  <c:v>Русский язык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Химия</c:v>
                </c:pt>
                <c:pt idx="8">
                  <c:v>Язык саха </c:v>
                </c:pt>
                <c:pt idx="9">
                  <c:v>Техническое черчение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</c:v>
                </c:pt>
                <c:pt idx="1">
                  <c:v>27</c:v>
                </c:pt>
                <c:pt idx="2">
                  <c:v>16</c:v>
                </c:pt>
                <c:pt idx="3">
                  <c:v>21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17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AE-4A5B-8019-86B90AAF88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6997327032423E-3"/>
                  <c:y val="0.15892674293534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41.1</c:v>
                </c:pt>
                <c:pt idx="1">
                  <c:v>23.4</c:v>
                </c:pt>
                <c:pt idx="2">
                  <c:v>13.4</c:v>
                </c:pt>
                <c:pt idx="3">
                  <c:v>21.6</c:v>
                </c:pt>
                <c:pt idx="4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58.7</c:v>
                </c:pt>
                <c:pt idx="1">
                  <c:v>26.1</c:v>
                </c:pt>
                <c:pt idx="2">
                  <c:v>30.4</c:v>
                </c:pt>
                <c:pt idx="3">
                  <c:v>15.2</c:v>
                </c:pt>
                <c:pt idx="4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927799262899E-3"/>
                  <c:y val="0.21947026405357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0.1337002758027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33.700000000000003</c:v>
                </c:pt>
                <c:pt idx="1">
                  <c:v>27.9</c:v>
                </c:pt>
                <c:pt idx="2">
                  <c:v>11.5</c:v>
                </c:pt>
                <c:pt idx="3">
                  <c:v>17.3</c:v>
                </c:pt>
                <c:pt idx="4">
                  <c:v>26.9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Большой объем информации по сравнению со школой.</c:v>
                </c:pt>
                <c:pt idx="1">
                  <c:v>Низкий уровень школьных знаний</c:v>
                </c:pt>
                <c:pt idx="2">
                  <c:v>Проблемы со здоровьем</c:v>
                </c:pt>
                <c:pt idx="3">
                  <c:v>Нежелание учиться.</c:v>
                </c:pt>
                <c:pt idx="4">
                  <c:v>Не испытываю потребности в изучении этой дисциплины.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18.600000000000001</c:v>
                </c:pt>
                <c:pt idx="2">
                  <c:v>8.5</c:v>
                </c:pt>
                <c:pt idx="3">
                  <c:v>20.3</c:v>
                </c:pt>
                <c:pt idx="4">
                  <c:v>28.8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4692992"/>
        <c:axId val="214694528"/>
        <c:axId val="0"/>
      </c:bar3DChart>
      <c:catAx>
        <c:axId val="214692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694528"/>
        <c:crosses val="autoZero"/>
        <c:auto val="1"/>
        <c:lblAlgn val="ctr"/>
        <c:lblOffset val="100"/>
        <c:noMultiLvlLbl val="0"/>
      </c:catAx>
      <c:valAx>
        <c:axId val="21469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69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234598809003312E-2"/>
          <c:y val="5.311527179055385E-2"/>
          <c:w val="0.94376540119099672"/>
          <c:h val="0.59178906298310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718981289226969E-3"/>
                  <c:y val="6.054352111822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30.7</c:v>
                </c:pt>
                <c:pt idx="1">
                  <c:v>6.9</c:v>
                </c:pt>
                <c:pt idx="2">
                  <c:v>31.2</c:v>
                </c:pt>
                <c:pt idx="3">
                  <c:v>6.5</c:v>
                </c:pt>
                <c:pt idx="4">
                  <c:v>22.6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059511619568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816997327032423E-3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9.8000000000000007</c:v>
                </c:pt>
                <c:pt idx="2">
                  <c:v>23.9</c:v>
                </c:pt>
                <c:pt idx="3">
                  <c:v>8.6999999999999993</c:v>
                </c:pt>
                <c:pt idx="4">
                  <c:v>18.5</c:v>
                </c:pt>
                <c:pt idx="5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6705883589922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33994654064846E-3"/>
                  <c:y val="0.11351910209667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267989308129692E-3"/>
                  <c:y val="0.1109964553834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7.0634107971265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20.2</c:v>
                </c:pt>
                <c:pt idx="1">
                  <c:v>11.5</c:v>
                </c:pt>
                <c:pt idx="2">
                  <c:v>22.1</c:v>
                </c:pt>
                <c:pt idx="3">
                  <c:v>6.7</c:v>
                </c:pt>
                <c:pt idx="4">
                  <c:v>16.3</c:v>
                </c:pt>
                <c:pt idx="5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50061508867227E-3"/>
                  <c:y val="1.009058685303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84986635162115E-3"/>
                  <c:y val="9.838322181712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Не понимаю требования и задачи, которые выдвигает преподаватель</c:v>
                </c:pt>
                <c:pt idx="1">
                  <c:v>Взаимоотношения в семье, обстановка в доме мешает выполнять задания</c:v>
                </c:pt>
                <c:pt idx="2">
                  <c:v>Не вижу взаимосвязи дисциплины  и получаемой специальности, профессии</c:v>
                </c:pt>
                <c:pt idx="3">
                  <c:v>Напряженная атмосфера в группе</c:v>
                </c:pt>
                <c:pt idx="4">
                  <c:v>Необъективное оценивание на занятии</c:v>
                </c:pt>
                <c:pt idx="5">
                  <c:v>Слишком сложный материал занятия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25.4</c:v>
                </c:pt>
                <c:pt idx="1">
                  <c:v>0</c:v>
                </c:pt>
                <c:pt idx="2">
                  <c:v>35.6</c:v>
                </c:pt>
                <c:pt idx="3">
                  <c:v>10.199999999999999</c:v>
                </c:pt>
                <c:pt idx="4">
                  <c:v>30.5</c:v>
                </c:pt>
                <c:pt idx="5">
                  <c:v>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2228608"/>
        <c:axId val="242324608"/>
        <c:axId val="0"/>
      </c:bar3DChart>
      <c:catAx>
        <c:axId val="242228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anchor="t" anchorCtr="1"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2324608"/>
        <c:crosses val="autoZero"/>
        <c:auto val="1"/>
        <c:lblAlgn val="ctr"/>
        <c:lblOffset val="0"/>
        <c:noMultiLvlLbl val="0"/>
      </c:catAx>
      <c:valAx>
        <c:axId val="24232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222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267827250614148"/>
          <c:y val="0.93710804448536789"/>
          <c:w val="0.42998201461812641"/>
          <c:h val="5.858877802465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51681374302126E-2"/>
          <c:y val="2.4041717613373276E-2"/>
          <c:w val="0.94211319026387097"/>
          <c:h val="0.706698271712575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81705787909555E-3"/>
                  <c:y val="8.787200591950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705787909555E-3"/>
                  <c:y val="8.17422577149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31.2</c:v>
                </c:pt>
                <c:pt idx="1">
                  <c:v>22.1</c:v>
                </c:pt>
                <c:pt idx="2">
                  <c:v>30.3</c:v>
                </c:pt>
                <c:pt idx="3">
                  <c:v>20.3</c:v>
                </c:pt>
                <c:pt idx="4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3761206089793E-3"/>
                  <c:y val="7.459490483554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50991981097269E-3"/>
                  <c:y val="0.1084738086701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16997327032423E-3"/>
                  <c:y val="7.567940139778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35.9</c:v>
                </c:pt>
                <c:pt idx="1">
                  <c:v>30.4</c:v>
                </c:pt>
                <c:pt idx="2">
                  <c:v>37</c:v>
                </c:pt>
                <c:pt idx="3">
                  <c:v>17.399999999999999</c:v>
                </c:pt>
                <c:pt idx="4">
                  <c:v>30.4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07427452333275E-5"/>
                  <c:y val="0.10851752965544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16348774892941E-3"/>
                  <c:y val="6.857588143974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21.2</c:v>
                </c:pt>
                <c:pt idx="1">
                  <c:v>27.9</c:v>
                </c:pt>
                <c:pt idx="2">
                  <c:v>45.2</c:v>
                </c:pt>
                <c:pt idx="3">
                  <c:v>12.5</c:v>
                </c:pt>
                <c:pt idx="4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Данная дисциплина преподается скучно, однообразно</c:v>
                </c:pt>
                <c:pt idx="1">
                  <c:v>Я стеснялась, поэтому я не могу отвечать у доски</c:v>
                </c:pt>
                <c:pt idx="2">
                  <c:v>Большинство заданий сводятся к составлению конспектов из учебников</c:v>
                </c:pt>
                <c:pt idx="3">
                  <c:v>Неудовлетворительная организация учебного процесса</c:v>
                </c:pt>
                <c:pt idx="4">
                  <c:v>Я ничего не успеваю, я очень медлителен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18.600000000000001</c:v>
                </c:pt>
                <c:pt idx="2">
                  <c:v>39</c:v>
                </c:pt>
                <c:pt idx="3">
                  <c:v>15.3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63376256"/>
        <c:axId val="238691456"/>
        <c:axId val="0"/>
      </c:bar3DChart>
      <c:catAx>
        <c:axId val="2633762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691456"/>
        <c:crosses val="autoZero"/>
        <c:auto val="1"/>
        <c:lblAlgn val="ctr"/>
        <c:lblOffset val="100"/>
        <c:noMultiLvlLbl val="0"/>
      </c:catAx>
      <c:valAx>
        <c:axId val="23869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37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858326942441715"/>
          <c:w val="0.46376550387723126"/>
          <c:h val="6.62808581305625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МРТК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2122416177229E-17"/>
                  <c:y val="7.820184947744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994654064846E-3"/>
                  <c:y val="0.10090586853037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558881454474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16997327032423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8136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</c:v>
                </c:pt>
                <c:pt idx="1">
                  <c:v>24.2</c:v>
                </c:pt>
                <c:pt idx="2">
                  <c:v>36.4</c:v>
                </c:pt>
                <c:pt idx="3">
                  <c:v>13.4</c:v>
                </c:pt>
                <c:pt idx="4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ЭНиГ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67989308129692E-3"/>
                  <c:y val="7.8202048111044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047223047499398E-8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84986635162115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3306418183437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01983962194538E-3"/>
                  <c:y val="7.567940139778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25</c:v>
                </c:pt>
                <c:pt idx="2">
                  <c:v>40.200000000000003</c:v>
                </c:pt>
                <c:pt idx="3">
                  <c:v>25</c:v>
                </c:pt>
                <c:pt idx="4">
                  <c:v>52.2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333792839060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9.33379283906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16997327032423E-3"/>
                  <c:y val="7.315675468452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50991981097269E-3"/>
                  <c:y val="8.072469482430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18.3</c:v>
                </c:pt>
                <c:pt idx="2">
                  <c:v>22.1</c:v>
                </c:pt>
                <c:pt idx="3">
                  <c:v>11.5</c:v>
                </c:pt>
                <c:pt idx="4">
                  <c:v>18.3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АО ГТП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33994654064846E-3"/>
                  <c:y val="8.5769988250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3306418183437E-3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3247341537563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084986635161247E-3"/>
                  <c:y val="6.81114612580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33994654064846E-3"/>
                  <c:y val="8.829263496408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Никто не интересуется моими успехами</c:v>
                </c:pt>
                <c:pt idx="1">
                  <c:v>По всем дисциплинам хорошие отметки</c:v>
                </c:pt>
                <c:pt idx="2">
                  <c:v>Не успеваю выполнять задания</c:v>
                </c:pt>
                <c:pt idx="3">
                  <c:v>Неправильный выбор специальности </c:v>
                </c:pt>
                <c:pt idx="4">
                  <c:v>Мне трудно работать  с материалом, представленным на платформе Moodle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8.5</c:v>
                </c:pt>
                <c:pt idx="1">
                  <c:v>8.5</c:v>
                </c:pt>
                <c:pt idx="2">
                  <c:v>23.7</c:v>
                </c:pt>
                <c:pt idx="3">
                  <c:v>11.9</c:v>
                </c:pt>
                <c:pt idx="4">
                  <c:v>27.1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0460160"/>
        <c:axId val="240461696"/>
        <c:axId val="0"/>
      </c:bar3DChart>
      <c:catAx>
        <c:axId val="240460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0461696"/>
        <c:crosses val="autoZero"/>
        <c:auto val="1"/>
        <c:lblAlgn val="ctr"/>
        <c:lblOffset val="100"/>
        <c:noMultiLvlLbl val="0"/>
      </c:catAx>
      <c:valAx>
        <c:axId val="2404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0460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66234725949412"/>
          <c:y val="0.91617125791679044"/>
          <c:w val="0.46376550387723126"/>
          <c:h val="6.8692861803652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4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3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48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92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2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4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1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6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8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F7E3-A68E-40F6-B0CF-05CCD27A0141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16F172-8638-4609-AC8B-8AF4003AE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548AB-AD78-10B2-43C2-23B8F720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743" y="1606203"/>
            <a:ext cx="9144000" cy="377571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/>
              <a:t>Результаты анкетирования</a:t>
            </a:r>
            <a:br>
              <a:rPr lang="ru-RU" sz="4000" i="1" dirty="0"/>
            </a:br>
            <a:r>
              <a:rPr lang="ru-RU" sz="4000" i="1" dirty="0"/>
              <a:t>Выявление возможных причин неуспеваемости  ГАПОУ РС (Я) «МРТК» </a:t>
            </a:r>
            <a:br>
              <a:rPr lang="ru-RU" sz="4000" i="1" dirty="0"/>
            </a:br>
            <a:r>
              <a:rPr lang="ru-RU" sz="4000" dirty="0">
                <a:solidFill>
                  <a:srgbClr val="212529"/>
                </a:solidFill>
              </a:rPr>
              <a:t>«</a:t>
            </a:r>
            <a:r>
              <a:rPr lang="ru-RU" sz="4000" dirty="0" err="1">
                <a:solidFill>
                  <a:srgbClr val="212529"/>
                </a:solidFill>
              </a:rPr>
              <a:t>Светлинское</a:t>
            </a:r>
            <a:r>
              <a:rPr lang="ru-RU" sz="4000" dirty="0">
                <a:solidFill>
                  <a:srgbClr val="212529"/>
                </a:solidFill>
              </a:rPr>
              <a:t> отделение энергетики, нефти и газа</a:t>
            </a:r>
            <a:r>
              <a:rPr lang="ru-RU" sz="4000" dirty="0" smtClean="0">
                <a:solidFill>
                  <a:srgbClr val="212529"/>
                </a:solidFill>
              </a:rPr>
              <a:t>»</a:t>
            </a:r>
            <a:endParaRPr lang="ru-RU" sz="40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BE300BC-E725-D0AC-C532-5C03EF2D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2" y="204893"/>
            <a:ext cx="676715" cy="957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54DE1-378C-6B60-5931-CAD793DACE67}"/>
              </a:ext>
            </a:extLst>
          </p:cNvPr>
          <p:cNvSpPr txBox="1"/>
          <p:nvPr/>
        </p:nvSpPr>
        <p:spPr>
          <a:xfrm>
            <a:off x="1824038" y="360306"/>
            <a:ext cx="8543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МИНИСТЕРСТВО ОБРАЗОВАНИЯ И НАУКИ РЕСПУБЛИКИ САХА (ЯКУТИЯ)</a:t>
            </a:r>
          </a:p>
          <a:p>
            <a:r>
              <a:rPr lang="ru-RU" dirty="0"/>
              <a:t> ГАПОУ  РС (Я) «Региональный технический колледж в </a:t>
            </a:r>
            <a:r>
              <a:rPr lang="ru-RU" dirty="0" err="1"/>
              <a:t>г.Мирном</a:t>
            </a:r>
            <a:r>
              <a:rPr lang="ru-RU" dirty="0"/>
              <a:t>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F613575-6F1F-E062-2006-65CDF6DC1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743" y="214088"/>
            <a:ext cx="75597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4C600-0BB8-2D20-B61B-79BC64AB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5" y="1859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понимаю требования и задачи, которые выдвигает преподаватель.</a:t>
            </a:r>
          </a:p>
        </p:txBody>
      </p:sp>
      <p:pic>
        <p:nvPicPr>
          <p:cNvPr id="7170" name="Picture 2" descr="Диаграмма ответов в Формах. Вопрос: Не понимаю требования и задачи, которые выдвигает преподаватель.&#10;. Количество ответов: 92 ответа.">
            <a:extLst>
              <a:ext uri="{FF2B5EF4-FFF2-40B4-BE49-F238E27FC236}">
                <a16:creationId xmlns="" xmlns:a16="http://schemas.microsoft.com/office/drawing/2014/main" id="{E19C8BC1-8209-C8D8-51A3-83997DFEF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9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D8599-F57F-9012-3543-C9B426F1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50" y="2050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Взаимоотношения в семье, обстановка в доме мешает выполнять задания.</a:t>
            </a:r>
          </a:p>
        </p:txBody>
      </p:sp>
      <p:pic>
        <p:nvPicPr>
          <p:cNvPr id="8194" name="Picture 2" descr="Диаграмма ответов в Формах. Вопрос: Взаимоотношения в семье, обстановка в доме мешает выполнять задания.&#10;. Количество ответов: 92 ответа.">
            <a:extLst>
              <a:ext uri="{FF2B5EF4-FFF2-40B4-BE49-F238E27FC236}">
                <a16:creationId xmlns="" xmlns:a16="http://schemas.microsoft.com/office/drawing/2014/main" id="{AA4BEFDC-7489-0B8E-83A9-470983233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2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C40918-7A90-C42E-1DC1-FA6C68E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25" y="147860"/>
            <a:ext cx="8911687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вижу взаимосвязи дисциплины  и получаемой специальности, профессии.</a:t>
            </a:r>
          </a:p>
        </p:txBody>
      </p:sp>
      <p:pic>
        <p:nvPicPr>
          <p:cNvPr id="9218" name="Picture 2" descr="Диаграмма ответов в Формах. Вопрос: Не вижу взаимосвязи дисциплины  и получаемой специальности, профессии.&#10;. Количество ответов: 92 ответа.">
            <a:extLst>
              <a:ext uri="{FF2B5EF4-FFF2-40B4-BE49-F238E27FC236}">
                <a16:creationId xmlns="" xmlns:a16="http://schemas.microsoft.com/office/drawing/2014/main" id="{2881829D-E0A1-F3F6-78B1-0BA0285F18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9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941DD3-BA3F-13EA-B1DC-DFB56C6C2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00" y="205010"/>
            <a:ext cx="8911687" cy="5569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Напряженная атмосфера в группе.</a:t>
            </a:r>
          </a:p>
        </p:txBody>
      </p:sp>
      <p:pic>
        <p:nvPicPr>
          <p:cNvPr id="10242" name="Picture 2" descr="Диаграмма ответов в Формах. Вопрос: Напряженная атмосфера в группе.&#10;. Количество ответов: 92 ответа.">
            <a:extLst>
              <a:ext uri="{FF2B5EF4-FFF2-40B4-BE49-F238E27FC236}">
                <a16:creationId xmlns="" xmlns:a16="http://schemas.microsoft.com/office/drawing/2014/main" id="{26A32875-53A1-CCC3-48B5-70B236EDF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3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5B8F7C-3CAE-E318-FA83-756F643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243110"/>
            <a:ext cx="8911687" cy="60461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Необъективное оценивание на занятии.</a:t>
            </a:r>
          </a:p>
        </p:txBody>
      </p:sp>
      <p:pic>
        <p:nvPicPr>
          <p:cNvPr id="11266" name="Picture 2" descr="Диаграмма ответов в Формах. Вопрос: Необъективное оценивание на занятии.&#10;. Количество ответов: 92 ответа.">
            <a:extLst>
              <a:ext uri="{FF2B5EF4-FFF2-40B4-BE49-F238E27FC236}">
                <a16:creationId xmlns="" xmlns:a16="http://schemas.microsoft.com/office/drawing/2014/main" id="{CAF44CDE-FE91-4E8B-A10F-036542C7D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1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B12974-083B-AE38-DB31-23E2554C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566960"/>
            <a:ext cx="8911687" cy="595090"/>
          </a:xfrm>
        </p:spPr>
        <p:txBody>
          <a:bodyPr/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Слишком сложный материал занятия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12290" name="Picture 2" descr="Диаграмма ответов в Формах. Вопрос: Слишком сложный материал занятия.&#10;. Количество ответов: 92 ответа.">
            <a:extLst>
              <a:ext uri="{FF2B5EF4-FFF2-40B4-BE49-F238E27FC236}">
                <a16:creationId xmlns="" xmlns:a16="http://schemas.microsoft.com/office/drawing/2014/main" id="{1E125A18-9DB6-10D6-614D-F8EA92DE7F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815BC-E5E0-DEDA-08CA-CAD42F5A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34" y="195485"/>
            <a:ext cx="9578465" cy="50936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+mn-lt"/>
              </a:rPr>
              <a:t>Данная дисциплина преподается скучно, однообразно.</a:t>
            </a:r>
          </a:p>
        </p:txBody>
      </p:sp>
      <p:pic>
        <p:nvPicPr>
          <p:cNvPr id="13314" name="Picture 2" descr="Диаграмма ответов в Формах. Вопрос: Данная дисциплина преподается скучно, однообразно.&#10;. Количество ответов: 92 ответа.">
            <a:extLst>
              <a:ext uri="{FF2B5EF4-FFF2-40B4-BE49-F238E27FC236}">
                <a16:creationId xmlns="" xmlns:a16="http://schemas.microsoft.com/office/drawing/2014/main" id="{B52DE4B4-F8F8-A61B-5BA2-DA7E8080A9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3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82AA6F-38B0-7463-A03D-C5A79FFE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Я стеснялась своей неповоротливости, невыразительности,  поэтому я совершенно не могу отвечать у доски.</a:t>
            </a:r>
            <a:endParaRPr lang="ru-RU" dirty="0"/>
          </a:p>
        </p:txBody>
      </p:sp>
      <p:pic>
        <p:nvPicPr>
          <p:cNvPr id="14338" name="Picture 2" descr="Диаграмма ответов в Формах. Вопрос: Я стеснялась своей неповоротливости, невыразительности,  поэтому я совершенно не могу отвечать у доски.&#10;. Количество ответов: 92 ответа.">
            <a:extLst>
              <a:ext uri="{FF2B5EF4-FFF2-40B4-BE49-F238E27FC236}">
                <a16:creationId xmlns="" xmlns:a16="http://schemas.microsoft.com/office/drawing/2014/main" id="{73087E1F-602E-81DC-93E8-39A141B842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4" y="2133600"/>
            <a:ext cx="833035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139B8A-F4F6-03B8-A494-AB20D023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50" y="1954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Большинство заданий сводятся к составлению конспектов из учебников.</a:t>
            </a:r>
          </a:p>
        </p:txBody>
      </p:sp>
      <p:pic>
        <p:nvPicPr>
          <p:cNvPr id="15362" name="Picture 2" descr="Диаграмма ответов в Формах. Вопрос: Большинство заданий сводятся к составлению конспектов из учебников.&#10;. Количество ответов: 92 ответа.">
            <a:extLst>
              <a:ext uri="{FF2B5EF4-FFF2-40B4-BE49-F238E27FC236}">
                <a16:creationId xmlns="" xmlns:a16="http://schemas.microsoft.com/office/drawing/2014/main" id="{594B4CB3-04D2-3481-35C5-BFDF3A083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9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20D00-DBC3-7E38-31A9-A444EEFB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975" y="2145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Неудовлетворительная организация учебного процесса.</a:t>
            </a:r>
            <a:br>
              <a:rPr lang="ru-RU" sz="2400" b="1" i="1" dirty="0"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pic>
        <p:nvPicPr>
          <p:cNvPr id="16386" name="Picture 2" descr="Диаграмма ответов в Формах. Вопрос: Неудовлетворительная организация учебного процесса.&#10;. Количество ответов: 92 ответа.">
            <a:extLst>
              <a:ext uri="{FF2B5EF4-FFF2-40B4-BE49-F238E27FC236}">
                <a16:creationId xmlns="" xmlns:a16="http://schemas.microsoft.com/office/drawing/2014/main" id="{B7F9C687-32F3-CD73-C27E-EA5BB4C064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50" y="166910"/>
            <a:ext cx="8911687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Группы. 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Анкетирование прошли 92 студента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8632820A-7FC6-FE43-6B4F-A65FD908C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85612"/>
              </p:ext>
            </p:extLst>
          </p:nvPr>
        </p:nvGraphicFramePr>
        <p:xfrm>
          <a:off x="2133599" y="988290"/>
          <a:ext cx="9043409" cy="566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363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3C28BA-FA8A-6261-164D-ED773B1A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25" y="15738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Я ничего не успеваю в классе, поскольку я очень медлителен. </a:t>
            </a:r>
          </a:p>
        </p:txBody>
      </p:sp>
      <p:pic>
        <p:nvPicPr>
          <p:cNvPr id="17410" name="Picture 2" descr="Диаграмма ответов в Формах. Вопрос: Я ничего не успеваю в классе, поскольку я очень медлителен. &#10;. Количество ответов: 92 ответа.">
            <a:extLst>
              <a:ext uri="{FF2B5EF4-FFF2-40B4-BE49-F238E27FC236}">
                <a16:creationId xmlns="" xmlns:a16="http://schemas.microsoft.com/office/drawing/2014/main" id="{58AEE0EB-EBAC-9DA4-B791-38374F67E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3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400DF-3E90-8E04-1ED8-CD5B75CF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59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Никто не интересуется моими успехами и неудачами - ни дома, ни в кругу моих знакомых.</a:t>
            </a:r>
          </a:p>
        </p:txBody>
      </p:sp>
      <p:pic>
        <p:nvPicPr>
          <p:cNvPr id="18434" name="Picture 2" descr="Диаграмма ответов в Формах. Вопрос: Никто не интересуется моими успехами и неудачами - ни дома, ни в кругу моих знакомых.&#10;. Количество ответов: 92 ответа.">
            <a:extLst>
              <a:ext uri="{FF2B5EF4-FFF2-40B4-BE49-F238E27FC236}">
                <a16:creationId xmlns="" xmlns:a16="http://schemas.microsoft.com/office/drawing/2014/main" id="{F5E8EE97-2066-1126-8695-7B75E33CF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C29346-5458-9523-9E29-78EA316B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225" y="1764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У меня по всем дисциплинам  хорошие отметки, и только по эта дисциплина мне не даётся (впишите дисциплину).</a:t>
            </a:r>
          </a:p>
        </p:txBody>
      </p:sp>
      <p:pic>
        <p:nvPicPr>
          <p:cNvPr id="19458" name="Picture 2" descr="Диаграмма ответов в Формах. Вопрос: У меня по всем дисциплинам  хорошие отметки, и только по эта дисциплина мне не даётся (впишите дисциплину).&#10;. Количество ответов: 92 ответа.">
            <a:extLst>
              <a:ext uri="{FF2B5EF4-FFF2-40B4-BE49-F238E27FC236}">
                <a16:creationId xmlns="" xmlns:a16="http://schemas.microsoft.com/office/drawing/2014/main" id="{E6554A7D-8879-C8DC-4040-C3DC100B02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4" y="2133600"/>
            <a:ext cx="833035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8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9AB24F-F439-4C36-232E-1958B309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24060"/>
            <a:ext cx="8911687" cy="72271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успеваю выполнять задания.</a:t>
            </a:r>
          </a:p>
        </p:txBody>
      </p:sp>
      <p:pic>
        <p:nvPicPr>
          <p:cNvPr id="20484" name="Picture 4" descr="Диаграмма ответов в Формах. Вопрос: Не успеваю выполнять задания.&#10;. Количество ответов: 92 ответа.">
            <a:extLst>
              <a:ext uri="{FF2B5EF4-FFF2-40B4-BE49-F238E27FC236}">
                <a16:creationId xmlns="" xmlns:a16="http://schemas.microsoft.com/office/drawing/2014/main" id="{9D15E419-660D-6F42-E7B1-4E3024051A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3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1335E-654B-9BE6-3A24-A11F6B46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Неправильный выбор специальности (профессии).</a:t>
            </a:r>
            <a:endParaRPr lang="ru-RU" dirty="0"/>
          </a:p>
        </p:txBody>
      </p:sp>
      <p:pic>
        <p:nvPicPr>
          <p:cNvPr id="21506" name="Picture 2" descr="Диаграмма ответов в Формах. Вопрос: Неправильный выбор специальности (профессии).&#10;. Количество ответов: 92 ответа.">
            <a:extLst>
              <a:ext uri="{FF2B5EF4-FFF2-40B4-BE49-F238E27FC236}">
                <a16:creationId xmlns="" xmlns:a16="http://schemas.microsoft.com/office/drawing/2014/main" id="{40930B83-016D-9684-EA58-A45C3E73E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1C88D-5F52-25FC-AF6B-05EE6270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Мне трудно работать  с материалом, представленным на платформе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Moodle</a:t>
            </a:r>
            <a:endParaRPr lang="ru-RU" dirty="0"/>
          </a:p>
        </p:txBody>
      </p:sp>
      <p:pic>
        <p:nvPicPr>
          <p:cNvPr id="22530" name="Picture 2" descr="Диаграмма ответов в Формах. Вопрос: Мне трудно работать  с материалом, представленным на платформе Moodle&#10;. Количество ответов: 92 ответа.">
            <a:extLst>
              <a:ext uri="{FF2B5EF4-FFF2-40B4-BE49-F238E27FC236}">
                <a16:creationId xmlns="" xmlns:a16="http://schemas.microsoft.com/office/drawing/2014/main" id="{F78880FE-01BA-F11C-8B01-CCA74ED04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810729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541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88014"/>
              </p:ext>
            </p:extLst>
          </p:nvPr>
        </p:nvGraphicFramePr>
        <p:xfrm>
          <a:off x="683491" y="738909"/>
          <a:ext cx="11388436" cy="564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51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29943"/>
              </p:ext>
            </p:extLst>
          </p:nvPr>
        </p:nvGraphicFramePr>
        <p:xfrm>
          <a:off x="748146" y="997527"/>
          <a:ext cx="11148291" cy="526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854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1180" y="0"/>
            <a:ext cx="8911687" cy="72463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Итоги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05114"/>
              </p:ext>
            </p:extLst>
          </p:nvPr>
        </p:nvGraphicFramePr>
        <p:xfrm>
          <a:off x="757382" y="877455"/>
          <a:ext cx="10747231" cy="503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8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524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не испытываете затруднения,  не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5FB89FA-2432-2B08-996F-A4A8CA7A3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95834"/>
              </p:ext>
            </p:extLst>
          </p:nvPr>
        </p:nvGraphicFramePr>
        <p:xfrm>
          <a:off x="1733550" y="1200150"/>
          <a:ext cx="9771063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5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975CA-6E19-B4FA-386C-858F2CC4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96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Выпишите дисциплины по которым Вы испытываете затруднения, имеете задолженности</a:t>
            </a:r>
            <a:endParaRPr lang="ru-RU" sz="2400" b="1" i="1" dirty="0">
              <a:latin typeface="+mn-lt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E6F1F5A6-170A-F49B-AB68-DF00A04E2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220006"/>
              </p:ext>
            </p:extLst>
          </p:nvPr>
        </p:nvGraphicFramePr>
        <p:xfrm>
          <a:off x="1034473" y="1237673"/>
          <a:ext cx="11047289" cy="543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08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5893AB9-1B10-0210-44C7-870CEE21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50" y="138335"/>
            <a:ext cx="8911687" cy="821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latin typeface="+mn-lt"/>
              </a:rPr>
              <a:t>Большой объем информации по сравнению со школой.</a:t>
            </a:r>
          </a:p>
        </p:txBody>
      </p:sp>
      <p:pic>
        <p:nvPicPr>
          <p:cNvPr id="2052" name="Picture 4" descr="Диаграмма ответов в Формах. Вопрос: Большой объем информации по сравнению со школой.&#10;. Количество ответов: 92 ответа.">
            <a:extLst>
              <a:ext uri="{FF2B5EF4-FFF2-40B4-BE49-F238E27FC236}">
                <a16:creationId xmlns="" xmlns:a16="http://schemas.microsoft.com/office/drawing/2014/main" id="{5AB17E1B-5A8C-F50D-BAE2-4A6AB5712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8935A9-DF1B-BD01-23E5-01EB57AD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550" y="233585"/>
            <a:ext cx="8911687" cy="64271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Низкий уровень школьных знаний</a:t>
            </a:r>
          </a:p>
        </p:txBody>
      </p:sp>
      <p:pic>
        <p:nvPicPr>
          <p:cNvPr id="3076" name="Picture 4" descr="Диаграмма ответов в Формах. Вопрос: Низкий уровень школьных знаний.&#10;. Количество ответов: 92 ответа.">
            <a:extLst>
              <a:ext uri="{FF2B5EF4-FFF2-40B4-BE49-F238E27FC236}">
                <a16:creationId xmlns="" xmlns:a16="http://schemas.microsoft.com/office/drawing/2014/main" id="{AE4E1C24-01B2-B9A5-B07B-5B7BF8834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6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FCDF0-A211-1F66-9F55-5351D0FA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25" y="284385"/>
            <a:ext cx="8911687" cy="6617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Проблемы со здоровьем</a:t>
            </a:r>
          </a:p>
        </p:txBody>
      </p:sp>
      <p:pic>
        <p:nvPicPr>
          <p:cNvPr id="4100" name="Picture 4" descr="Диаграмма ответов в Формах. Вопрос: Проблемы со здоровьем.&#10;. Количество ответов: 92 ответа.">
            <a:extLst>
              <a:ext uri="{FF2B5EF4-FFF2-40B4-BE49-F238E27FC236}">
                <a16:creationId xmlns="" xmlns:a16="http://schemas.microsoft.com/office/drawing/2014/main" id="{0DCCC3C7-DAFF-EA1E-5CF5-F0590B9AD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97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58BE4-3884-A405-FC29-2A949C0E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319186"/>
            <a:ext cx="8911687" cy="64044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Нежелание учиться.</a:t>
            </a:r>
          </a:p>
        </p:txBody>
      </p:sp>
      <p:pic>
        <p:nvPicPr>
          <p:cNvPr id="5124" name="Picture 4" descr="Диаграмма ответов в Формах. Вопрос: Нежелание учиться.&#10;. Количество ответов: 92 ответа.">
            <a:extLst>
              <a:ext uri="{FF2B5EF4-FFF2-40B4-BE49-F238E27FC236}">
                <a16:creationId xmlns="" xmlns:a16="http://schemas.microsoft.com/office/drawing/2014/main" id="{9C439134-8CC1-90D0-B1EF-15D92A755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147081"/>
            <a:ext cx="8915400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2456D-8315-0EC8-D1B0-E983561D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125" y="195485"/>
            <a:ext cx="8911687" cy="85226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+mn-lt"/>
              </a:rPr>
              <a:t>Не испытываю потребности в изучении этой дисциплины.</a:t>
            </a:r>
          </a:p>
        </p:txBody>
      </p:sp>
      <p:pic>
        <p:nvPicPr>
          <p:cNvPr id="6146" name="Picture 2" descr="Диаграмма ответов в Формах. Вопрос: Не испытываю потребности в изучении этой дисциплины.&#10;. Количество ответов: 92 ответа.">
            <a:extLst>
              <a:ext uri="{FF2B5EF4-FFF2-40B4-BE49-F238E27FC236}">
                <a16:creationId xmlns="" xmlns:a16="http://schemas.microsoft.com/office/drawing/2014/main" id="{41842C63-A649-DFB7-63D6-5E66CFF82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"/>
          <a:stretch/>
        </p:blipFill>
        <p:spPr bwMode="auto">
          <a:xfrm>
            <a:off x="2589213" y="2147081"/>
            <a:ext cx="8831262" cy="37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613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3090</TotalTime>
  <Words>322</Words>
  <Application>Microsoft Office PowerPoint</Application>
  <PresentationFormat>Произвольный</PresentationFormat>
  <Paragraphs>127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Легкий дым</vt:lpstr>
      <vt:lpstr>Результаты анкетирования Выявление возможных причин неуспеваемости  ГАПОУ РС (Я) «МРТК»  «Светлинское отделение энергетики, нефти и газа»</vt:lpstr>
      <vt:lpstr>Группы.  Анкетирование прошли 92 студента</vt:lpstr>
      <vt:lpstr>Выпишите дисциплины по которым Вы не испытываете затруднения,  не имеете задолженности</vt:lpstr>
      <vt:lpstr>Выпишите дисциплины по которым Вы испытываете затруднения, имеете задолженности</vt:lpstr>
      <vt:lpstr>Большой объем информации по сравнению со школой.</vt:lpstr>
      <vt:lpstr>Низкий уровень школьных знаний</vt:lpstr>
      <vt:lpstr>Проблемы со здоровьем</vt:lpstr>
      <vt:lpstr>Нежелание учиться.</vt:lpstr>
      <vt:lpstr>Не испытываю потребности в изучении этой дисциплины.</vt:lpstr>
      <vt:lpstr>Не понимаю требования и задачи, которые выдвигает преподаватель.</vt:lpstr>
      <vt:lpstr>Взаимоотношения в семье, обстановка в доме мешает выполнять задания.</vt:lpstr>
      <vt:lpstr>Не вижу взаимосвязи дисциплины  и получаемой специальности, профессии.</vt:lpstr>
      <vt:lpstr>Напряженная атмосфера в группе.</vt:lpstr>
      <vt:lpstr>Необъективное оценивание на занятии.</vt:lpstr>
      <vt:lpstr>Слишком сложный материал занятия.</vt:lpstr>
      <vt:lpstr>Данная дисциплина преподается скучно, однообразно.</vt:lpstr>
      <vt:lpstr>Я стеснялась своей неповоротливости, невыразительности,  поэтому я совершенно не могу отвечать у доски.</vt:lpstr>
      <vt:lpstr>Большинство заданий сводятся к составлению конспектов из учебников.</vt:lpstr>
      <vt:lpstr>Неудовлетворительная организация учебного процесса. </vt:lpstr>
      <vt:lpstr>Я ничего не успеваю в классе, поскольку я очень медлителен. </vt:lpstr>
      <vt:lpstr>Никто не интересуется моими успехами и неудачами - ни дома, ни в кругу моих знакомых.</vt:lpstr>
      <vt:lpstr>У меня по всем дисциплинам  хорошие отметки, и только по эта дисциплина мне не даётся (впишите дисциплину).</vt:lpstr>
      <vt:lpstr>Не успеваю выполнять задания.</vt:lpstr>
      <vt:lpstr>Неправильный выбор специальности (профессии).</vt:lpstr>
      <vt:lpstr>Мне трудно работать  с материалом, представленным на платформе Moodle</vt:lpstr>
      <vt:lpstr>Итоги</vt:lpstr>
      <vt:lpstr>Итоги</vt:lpstr>
      <vt:lpstr>Итоги</vt:lpstr>
      <vt:lpstr>Итоги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Выявление возможных причин неуспеваемости  ГАПОУ РС (Я) «МРТК»  «СО ЭНиГ»</dc:title>
  <dc:creator>Оюн Халтаева</dc:creator>
  <cp:lastModifiedBy>Admin</cp:lastModifiedBy>
  <cp:revision>10</cp:revision>
  <dcterms:created xsi:type="dcterms:W3CDTF">2022-12-26T06:34:54Z</dcterms:created>
  <dcterms:modified xsi:type="dcterms:W3CDTF">2023-01-08T09:53:58Z</dcterms:modified>
</cp:coreProperties>
</file>