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8" r:id="rId27"/>
    <p:sldId id="287" r:id="rId28"/>
    <p:sldId id="286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382-48C6-8118-69CE7B2226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82-48C6-8118-69CE7B2226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82-48C6-8118-69CE7B2226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82-48C6-8118-69CE7B2226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382-48C6-8118-69CE7B2226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82-48C6-8118-69CE7B2226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382-48C6-8118-69CE7B22261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82-48C6-8118-69CE7B22261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382-48C6-8118-69CE7B22261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82-48C6-8118-69CE7B22261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382-48C6-8118-69CE7B22261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382-48C6-8118-69CE7B22261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382-48C6-8118-69CE7B22261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382-48C6-8118-69CE7B22261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382-48C6-8118-69CE7B22261B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382-48C6-8118-69CE7B22261B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382-48C6-8118-69CE7B22261B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5"/>
                <c:pt idx="0">
                  <c:v>Р22/9у</c:v>
                </c:pt>
                <c:pt idx="1">
                  <c:v>Э 22/9у</c:v>
                </c:pt>
                <c:pt idx="2">
                  <c:v>О 22/9у</c:v>
                </c:pt>
                <c:pt idx="3">
                  <c:v>Р21/9у</c:v>
                </c:pt>
                <c:pt idx="4">
                  <c:v>Э 21/9у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20</c:v>
                </c:pt>
                <c:pt idx="1">
                  <c:v>18</c:v>
                </c:pt>
                <c:pt idx="2">
                  <c:v>21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2-48C6-8118-69CE7B22261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0E-41AD-B9CD-9894A6A9C2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0E-41AD-B9CD-9894A6A9C2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0E-41AD-B9CD-9894A6A9C2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Нет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Нет</c:v>
                </c:pt>
                <c:pt idx="1">
                  <c:v>Пр всем предметам </c:v>
                </c:pt>
                <c:pt idx="2">
                  <c:v>Физкультура </c:v>
                </c:pt>
                <c:pt idx="3">
                  <c:v>Математика</c:v>
                </c:pt>
                <c:pt idx="4">
                  <c:v>История</c:v>
                </c:pt>
                <c:pt idx="5">
                  <c:v>Английский язык</c:v>
                </c:pt>
                <c:pt idx="6">
                  <c:v>Литература</c:v>
                </c:pt>
                <c:pt idx="7">
                  <c:v>Русский язык</c:v>
                </c:pt>
                <c:pt idx="8">
                  <c:v>Информатика </c:v>
                </c:pt>
                <c:pt idx="9">
                  <c:v>Обществознание </c:v>
                </c:pt>
                <c:pt idx="10">
                  <c:v>Физика</c:v>
                </c:pt>
                <c:pt idx="11">
                  <c:v>Биология </c:v>
                </c:pt>
                <c:pt idx="12">
                  <c:v>Экология </c:v>
                </c:pt>
                <c:pt idx="13">
                  <c:v>Химия </c:v>
                </c:pt>
                <c:pt idx="14">
                  <c:v>Астрономия</c:v>
                </c:pt>
                <c:pt idx="15">
                  <c:v>География </c:v>
                </c:pt>
                <c:pt idx="16">
                  <c:v>Язык Саха </c:v>
                </c:pt>
                <c:pt idx="17">
                  <c:v>Тех. Мех.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25</c:v>
                </c:pt>
                <c:pt idx="1">
                  <c:v>32</c:v>
                </c:pt>
                <c:pt idx="2">
                  <c:v>20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11</c:v>
                </c:pt>
                <c:pt idx="7">
                  <c:v>15</c:v>
                </c:pt>
                <c:pt idx="8">
                  <c:v>8</c:v>
                </c:pt>
                <c:pt idx="9">
                  <c:v>3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7</c:v>
                </c:pt>
                <c:pt idx="14">
                  <c:v>7</c:v>
                </c:pt>
                <c:pt idx="15">
                  <c:v>6</c:v>
                </c:pt>
                <c:pt idx="16">
                  <c:v>2</c:v>
                </c:pt>
                <c:pt idx="1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E-41AD-B9CD-9894A6A9C2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Предметы по которым имеются задолженности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Нет</a:t>
                    </a:r>
                    <a:r>
                      <a:rPr lang="ru-RU">
                        <a:solidFill>
                          <a:schemeClr val="tx1"/>
                        </a:solidFill>
                      </a:rPr>
                      <a:t>
33%</a:t>
                    </a:r>
                    <a:endParaRPr lang="ru-RU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1"/>
                <c:pt idx="0">
                  <c:v>По всем предметам</c:v>
                </c:pt>
                <c:pt idx="1">
                  <c:v>Нет</c:v>
                </c:pt>
                <c:pt idx="2">
                  <c:v>Физика</c:v>
                </c:pt>
                <c:pt idx="3">
                  <c:v>Математика</c:v>
                </c:pt>
                <c:pt idx="4">
                  <c:v>Русский язык</c:v>
                </c:pt>
                <c:pt idx="5">
                  <c:v>Литература</c:v>
                </c:pt>
                <c:pt idx="6">
                  <c:v>Английский язык</c:v>
                </c:pt>
                <c:pt idx="7">
                  <c:v>История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Тех.мех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68</c:v>
                </c:pt>
                <c:pt idx="2">
                  <c:v>12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14</c:v>
                </c:pt>
                <c:pt idx="8">
                  <c:v>13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AE-4A5B-8019-86B90AAF88C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6997327032423E-3"/>
                  <c:y val="0.1337002758027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16997327032423E-3"/>
                  <c:y val="0.15892674293534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41.1</c:v>
                </c:pt>
                <c:pt idx="1">
                  <c:v>23.4</c:v>
                </c:pt>
                <c:pt idx="2">
                  <c:v>13.4</c:v>
                </c:pt>
                <c:pt idx="3">
                  <c:v>21.6</c:v>
                </c:pt>
                <c:pt idx="4">
                  <c:v>28.6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0595116195689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450991981097269E-3"/>
                  <c:y val="0.10847380867015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16997327032423E-3"/>
                  <c:y val="7.567940139778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58.7</c:v>
                </c:pt>
                <c:pt idx="1">
                  <c:v>26.1</c:v>
                </c:pt>
                <c:pt idx="2">
                  <c:v>30.4</c:v>
                </c:pt>
                <c:pt idx="3">
                  <c:v>15.2</c:v>
                </c:pt>
                <c:pt idx="4">
                  <c:v>26.1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7927799262899E-3"/>
                  <c:y val="0.21947026405357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16997327032423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50991981097269E-3"/>
                  <c:y val="0.1337002758027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33.700000000000003</c:v>
                </c:pt>
                <c:pt idx="1">
                  <c:v>27.9</c:v>
                </c:pt>
                <c:pt idx="2">
                  <c:v>11.5</c:v>
                </c:pt>
                <c:pt idx="3">
                  <c:v>17.3</c:v>
                </c:pt>
                <c:pt idx="4">
                  <c:v>26.9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33994654064846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40.700000000000003</c:v>
                </c:pt>
                <c:pt idx="1">
                  <c:v>18.600000000000001</c:v>
                </c:pt>
                <c:pt idx="2">
                  <c:v>8.5</c:v>
                </c:pt>
                <c:pt idx="3">
                  <c:v>20.3</c:v>
                </c:pt>
                <c:pt idx="4">
                  <c:v>28.8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50938496"/>
        <c:axId val="250940032"/>
        <c:axId val="0"/>
      </c:bar3DChart>
      <c:catAx>
        <c:axId val="2509384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0940032"/>
        <c:crosses val="autoZero"/>
        <c:auto val="1"/>
        <c:lblAlgn val="ctr"/>
        <c:lblOffset val="100"/>
        <c:noMultiLvlLbl val="0"/>
      </c:catAx>
      <c:valAx>
        <c:axId val="25094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0938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66234725949412"/>
          <c:y val="0.91617125791679044"/>
          <c:w val="0.46376550387723126"/>
          <c:h val="6.8692861803652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234598809003312E-2"/>
          <c:y val="5.311527179055385E-2"/>
          <c:w val="0.94376540119099672"/>
          <c:h val="0.59178906298310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2718981289226969E-3"/>
                  <c:y val="6.054352111822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30.7</c:v>
                </c:pt>
                <c:pt idx="1">
                  <c:v>6.9</c:v>
                </c:pt>
                <c:pt idx="2">
                  <c:v>31.2</c:v>
                </c:pt>
                <c:pt idx="3">
                  <c:v>6.5</c:v>
                </c:pt>
                <c:pt idx="4">
                  <c:v>22.6</c:v>
                </c:pt>
                <c:pt idx="5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0595116195689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816997327032423E-3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16997327032423E-3"/>
                  <c:y val="7.567940139778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084986635162115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34.799999999999997</c:v>
                </c:pt>
                <c:pt idx="1">
                  <c:v>9.8000000000000007</c:v>
                </c:pt>
                <c:pt idx="2">
                  <c:v>23.9</c:v>
                </c:pt>
                <c:pt idx="3">
                  <c:v>8.6999999999999993</c:v>
                </c:pt>
                <c:pt idx="4">
                  <c:v>18.5</c:v>
                </c:pt>
                <c:pt idx="5">
                  <c:v>40.200000000000003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26705883589922E-3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33994654064846E-3"/>
                  <c:y val="0.11351910209667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267989308129692E-3"/>
                  <c:y val="0.11099645538341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084986635162115E-3"/>
                  <c:y val="7.063410797126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20.2</c:v>
                </c:pt>
                <c:pt idx="1">
                  <c:v>11.5</c:v>
                </c:pt>
                <c:pt idx="2">
                  <c:v>22.1</c:v>
                </c:pt>
                <c:pt idx="3">
                  <c:v>6.7</c:v>
                </c:pt>
                <c:pt idx="4">
                  <c:v>16.3</c:v>
                </c:pt>
                <c:pt idx="5">
                  <c:v>22.1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50061508867227E-3"/>
                  <c:y val="1.009058685303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01983962194538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084986635162115E-3"/>
                  <c:y val="9.838322181712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25.4</c:v>
                </c:pt>
                <c:pt idx="1">
                  <c:v>0</c:v>
                </c:pt>
                <c:pt idx="2">
                  <c:v>35.6</c:v>
                </c:pt>
                <c:pt idx="3">
                  <c:v>10.199999999999999</c:v>
                </c:pt>
                <c:pt idx="4">
                  <c:v>30.5</c:v>
                </c:pt>
                <c:pt idx="5">
                  <c:v>20.3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50978688"/>
        <c:axId val="250980224"/>
        <c:axId val="0"/>
      </c:bar3DChart>
      <c:catAx>
        <c:axId val="250978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anchor="t" anchorCtr="1"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0980224"/>
        <c:crosses val="autoZero"/>
        <c:auto val="1"/>
        <c:lblAlgn val="ctr"/>
        <c:lblOffset val="0"/>
        <c:noMultiLvlLbl val="0"/>
      </c:catAx>
      <c:valAx>
        <c:axId val="25098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0978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267827250614148"/>
          <c:y val="0.93710804448536789"/>
          <c:w val="0.42998201461812641"/>
          <c:h val="5.858877802465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51681374302126E-2"/>
          <c:y val="2.4041717613373276E-2"/>
          <c:w val="0.94211319026387097"/>
          <c:h val="0.706698271712575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705787909555E-3"/>
                  <c:y val="8.787200591950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1705787909555E-3"/>
                  <c:y val="8.17422577149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31.2</c:v>
                </c:pt>
                <c:pt idx="1">
                  <c:v>22.1</c:v>
                </c:pt>
                <c:pt idx="2">
                  <c:v>30.3</c:v>
                </c:pt>
                <c:pt idx="3">
                  <c:v>20.3</c:v>
                </c:pt>
                <c:pt idx="4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83761206089793E-3"/>
                  <c:y val="7.4594904835540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450991981097269E-3"/>
                  <c:y val="0.10847380867015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16997327032423E-3"/>
                  <c:y val="7.567940139778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35.9</c:v>
                </c:pt>
                <c:pt idx="1">
                  <c:v>30.4</c:v>
                </c:pt>
                <c:pt idx="2">
                  <c:v>37</c:v>
                </c:pt>
                <c:pt idx="3">
                  <c:v>17.399999999999999</c:v>
                </c:pt>
                <c:pt idx="4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607427452333275E-5"/>
                  <c:y val="0.10851752965544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16997327032423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16348774892941E-3"/>
                  <c:y val="6.857588143974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21.2</c:v>
                </c:pt>
                <c:pt idx="1">
                  <c:v>27.9</c:v>
                </c:pt>
                <c:pt idx="2">
                  <c:v>45.2</c:v>
                </c:pt>
                <c:pt idx="3">
                  <c:v>12.5</c:v>
                </c:pt>
                <c:pt idx="4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33994654064846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37.299999999999997</c:v>
                </c:pt>
                <c:pt idx="1">
                  <c:v>18.600000000000001</c:v>
                </c:pt>
                <c:pt idx="2">
                  <c:v>39</c:v>
                </c:pt>
                <c:pt idx="3">
                  <c:v>15.3</c:v>
                </c:pt>
                <c:pt idx="4">
                  <c:v>11.9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39448064"/>
        <c:axId val="239449600"/>
        <c:axId val="0"/>
      </c:bar3DChart>
      <c:catAx>
        <c:axId val="2394480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449600"/>
        <c:crosses val="autoZero"/>
        <c:auto val="1"/>
        <c:lblAlgn val="ctr"/>
        <c:lblOffset val="100"/>
        <c:noMultiLvlLbl val="0"/>
      </c:catAx>
      <c:valAx>
        <c:axId val="23944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448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66234725949412"/>
          <c:y val="0.91858326942441715"/>
          <c:w val="0.46376550387723126"/>
          <c:h val="6.62808581305625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994654064846E-3"/>
                  <c:y val="0.10090586853037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50991981098136E-3"/>
                  <c:y val="8.072469482430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6.9</c:v>
                </c:pt>
                <c:pt idx="1">
                  <c:v>24.2</c:v>
                </c:pt>
                <c:pt idx="2">
                  <c:v>36.4</c:v>
                </c:pt>
                <c:pt idx="3">
                  <c:v>13.4</c:v>
                </c:pt>
                <c:pt idx="4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047223047499398E-8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3306418183437E-3"/>
                  <c:y val="8.072469482430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01983962194538E-3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25</c:v>
                </c:pt>
                <c:pt idx="2">
                  <c:v>40.200000000000003</c:v>
                </c:pt>
                <c:pt idx="3">
                  <c:v>25</c:v>
                </c:pt>
                <c:pt idx="4">
                  <c:v>52.2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9.333792839060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16997327032423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50991981097269E-3"/>
                  <c:y val="8.072469482430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18.3</c:v>
                </c:pt>
                <c:pt idx="2">
                  <c:v>22.1</c:v>
                </c:pt>
                <c:pt idx="3">
                  <c:v>11.5</c:v>
                </c:pt>
                <c:pt idx="4">
                  <c:v>18.3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33994654064846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8.5</c:v>
                </c:pt>
                <c:pt idx="1">
                  <c:v>8.5</c:v>
                </c:pt>
                <c:pt idx="2">
                  <c:v>23.7</c:v>
                </c:pt>
                <c:pt idx="3">
                  <c:v>11.9</c:v>
                </c:pt>
                <c:pt idx="4">
                  <c:v>27.1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2319744"/>
        <c:axId val="263245184"/>
        <c:axId val="0"/>
      </c:bar3DChart>
      <c:catAx>
        <c:axId val="2423197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3245184"/>
        <c:crosses val="autoZero"/>
        <c:auto val="1"/>
        <c:lblAlgn val="ctr"/>
        <c:lblOffset val="100"/>
        <c:noMultiLvlLbl val="0"/>
      </c:catAx>
      <c:valAx>
        <c:axId val="26324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2319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66234725949412"/>
          <c:y val="0.91617125791679044"/>
          <c:w val="0.46376550387723126"/>
          <c:h val="6.8692861803652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2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0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98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4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23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2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40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3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2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8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5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0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7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0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0B8B-90E0-44F3-9CD1-3CF4C886FE5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252E22-521F-4C0B-93FF-5B2D1B051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1548AB-AD78-10B2-43C2-23B8F7205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3100"/>
            <a:ext cx="9144000" cy="425577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/>
              <a:t>Результаты анкетирования</a:t>
            </a:r>
            <a:br>
              <a:rPr lang="ru-RU" sz="4000" i="1" dirty="0"/>
            </a:br>
            <a:r>
              <a:rPr lang="ru-RU" sz="4000" i="1" dirty="0"/>
              <a:t>Выявление возможных причин неуспеваемости  ГАПОУ РС (Я) «МРТК»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«</a:t>
            </a:r>
            <a:r>
              <a:rPr lang="ru-RU" sz="4000" i="1" dirty="0" err="1">
                <a:solidFill>
                  <a:srgbClr val="212529"/>
                </a:solidFill>
              </a:rPr>
              <a:t>Удачнинское</a:t>
            </a:r>
            <a:r>
              <a:rPr lang="ru-RU" sz="4000" i="1" dirty="0">
                <a:solidFill>
                  <a:srgbClr val="212529"/>
                </a:solidFill>
              </a:rPr>
              <a:t> отделение </a:t>
            </a:r>
            <a:r>
              <a:rPr lang="en-US" sz="4000" i="1" dirty="0">
                <a:solidFill>
                  <a:srgbClr val="212529"/>
                </a:solidFill>
              </a:rPr>
              <a:t>r</a:t>
            </a:r>
            <a:r>
              <a:rPr lang="ru-RU" sz="4000" i="1" dirty="0" err="1">
                <a:solidFill>
                  <a:srgbClr val="212529"/>
                </a:solidFill>
              </a:rPr>
              <a:t>орнотехнической</a:t>
            </a:r>
            <a:r>
              <a:rPr lang="ru-RU" sz="4000" i="1" dirty="0">
                <a:solidFill>
                  <a:srgbClr val="212529"/>
                </a:solidFill>
              </a:rPr>
              <a:t> промышленности</a:t>
            </a:r>
            <a:r>
              <a:rPr lang="ru-RU" sz="4000" i="1" dirty="0" smtClean="0"/>
              <a:t>» </a:t>
            </a:r>
            <a:endParaRPr lang="ru-RU" sz="40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E300BC-E725-D0AC-C532-5C03EF2D1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42" y="204893"/>
            <a:ext cx="676715" cy="957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E54DE1-378C-6B60-5931-CAD793DACE67}"/>
              </a:ext>
            </a:extLst>
          </p:cNvPr>
          <p:cNvSpPr txBox="1"/>
          <p:nvPr/>
        </p:nvSpPr>
        <p:spPr>
          <a:xfrm>
            <a:off x="1824038" y="360306"/>
            <a:ext cx="8543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МИНИСТЕРСТВО ОБРАЗОВАНИЯ И НАУКИ РЕСПУБЛИКИ САХА (ЯКУТИЯ)</a:t>
            </a:r>
          </a:p>
          <a:p>
            <a:r>
              <a:rPr lang="ru-RU" dirty="0"/>
              <a:t> ГАПОУ  РС (Я) «Региональный технический колледж в </a:t>
            </a:r>
            <a:r>
              <a:rPr lang="ru-RU" dirty="0" err="1"/>
              <a:t>г.Мирном</a:t>
            </a:r>
            <a:r>
              <a:rPr lang="ru-RU" dirty="0"/>
              <a:t>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613575-6F1F-E062-2006-65CDF6DC1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743" y="214088"/>
            <a:ext cx="75597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4C600-0BB8-2D20-B61B-79BC64AB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75" y="18596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 понимаю требования и задачи, которые выдвигает преподаватель.</a:t>
            </a:r>
          </a:p>
        </p:txBody>
      </p:sp>
      <p:pic>
        <p:nvPicPr>
          <p:cNvPr id="4" name="Picture 2" descr="Диаграмма ответов в Формах. Вопрос: Не понимаю требования и задачи, которые выдвигает преподаватель.&#10;. Количество ответов: 104 ответа.">
            <a:extLst>
              <a:ext uri="{FF2B5EF4-FFF2-40B4-BE49-F238E27FC236}">
                <a16:creationId xmlns:a16="http://schemas.microsoft.com/office/drawing/2014/main" xmlns="" id="{08FA42D5-BF8F-5F70-07C6-2F61CAF646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21506" r="29810" b="3019"/>
          <a:stretch/>
        </p:blipFill>
        <p:spPr bwMode="auto">
          <a:xfrm>
            <a:off x="2099431" y="981955"/>
            <a:ext cx="9538531" cy="57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8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FD8599-F57F-9012-3543-C9B426F1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550" y="2050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Взаимоотношения в семье, обстановка в доме мешает выполнять задания.</a:t>
            </a:r>
          </a:p>
        </p:txBody>
      </p:sp>
      <p:pic>
        <p:nvPicPr>
          <p:cNvPr id="4" name="Picture 2" descr="Диаграмма ответов в Формах. Вопрос: Взаимоотношения в семье, обстановка в доме мешает выполнять задания.&#10;. Количество ответов: 104 ответа.">
            <a:extLst>
              <a:ext uri="{FF2B5EF4-FFF2-40B4-BE49-F238E27FC236}">
                <a16:creationId xmlns:a16="http://schemas.microsoft.com/office/drawing/2014/main" xmlns="" id="{046CF380-6D11-C869-1937-5B3940C5D2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3446" r="29004"/>
          <a:stretch/>
        </p:blipFill>
        <p:spPr bwMode="auto">
          <a:xfrm>
            <a:off x="2006427" y="1152526"/>
            <a:ext cx="9545810" cy="55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40918-7A90-C42E-1DC1-FA6C68EC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25" y="147860"/>
            <a:ext cx="8911687" cy="9760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 вижу взаимосвязи дисциплины  и получаемой специальности, профессии.</a:t>
            </a:r>
          </a:p>
        </p:txBody>
      </p:sp>
      <p:pic>
        <p:nvPicPr>
          <p:cNvPr id="4" name="Picture 2" descr="Диаграмма ответов в Формах. Вопрос: Не вижу взаимосвязи дисциплины  и получаемой специальности, профессии.&#10;. Количество ответов: 104 ответа.">
            <a:extLst>
              <a:ext uri="{FF2B5EF4-FFF2-40B4-BE49-F238E27FC236}">
                <a16:creationId xmlns:a16="http://schemas.microsoft.com/office/drawing/2014/main" xmlns="" id="{24FF49F6-9BEF-1295-BFA1-411826EA00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19746" r="28281" b="-371"/>
          <a:stretch/>
        </p:blipFill>
        <p:spPr bwMode="auto">
          <a:xfrm>
            <a:off x="2548205" y="1038620"/>
            <a:ext cx="9077325" cy="56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8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941DD3-BA3F-13EA-B1DC-DFB56C6C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00" y="205010"/>
            <a:ext cx="8911687" cy="5569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>
                <a:latin typeface="+mn-lt"/>
              </a:rPr>
              <a:t>Напряженная атмосфера в группе.</a:t>
            </a:r>
            <a:endParaRPr lang="ru-RU" sz="2400" b="1" i="1" dirty="0">
              <a:latin typeface="+mn-lt"/>
            </a:endParaRPr>
          </a:p>
        </p:txBody>
      </p:sp>
      <p:pic>
        <p:nvPicPr>
          <p:cNvPr id="15362" name="Picture 2" descr="Диаграмма ответов в Формах. Вопрос: Напряженная атмосфера в группе.&#10;. Количество ответов: 104 ответа.">
            <a:extLst>
              <a:ext uri="{FF2B5EF4-FFF2-40B4-BE49-F238E27FC236}">
                <a16:creationId xmlns:a16="http://schemas.microsoft.com/office/drawing/2014/main" xmlns="" id="{9132AEF0-3588-B2EA-0C2F-011A3C11F7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21477" r="29790" b="3872"/>
          <a:stretch/>
        </p:blipFill>
        <p:spPr bwMode="auto">
          <a:xfrm>
            <a:off x="1783300" y="880367"/>
            <a:ext cx="9884366" cy="56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2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5B8F7C-3CAE-E318-FA83-756F6437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050" y="243110"/>
            <a:ext cx="8911687" cy="60461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Необъективное оценивание на занятии.</a:t>
            </a:r>
          </a:p>
        </p:txBody>
      </p:sp>
      <p:pic>
        <p:nvPicPr>
          <p:cNvPr id="4" name="Picture 2" descr="Диаграмма ответов в Формах. Вопрос: Необъективное оценивание на занятии.&#10;. Количество ответов: 104 ответа.">
            <a:extLst>
              <a:ext uri="{FF2B5EF4-FFF2-40B4-BE49-F238E27FC236}">
                <a16:creationId xmlns:a16="http://schemas.microsoft.com/office/drawing/2014/main" xmlns="" id="{EDB52243-99BC-53E8-B425-5FDDE69F5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22115" r="29830" b="5387"/>
          <a:stretch/>
        </p:blipFill>
        <p:spPr bwMode="auto">
          <a:xfrm>
            <a:off x="1713880" y="847725"/>
            <a:ext cx="10151737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4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FAA4E3-2939-F036-7753-1F543D0F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150" y="243110"/>
            <a:ext cx="8911687" cy="518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Слишком сложный материал занятия</a:t>
            </a:r>
            <a:r>
              <a:rPr lang="ru-RU" sz="2200" b="1" i="1" dirty="0">
                <a:latin typeface="+mn-lt"/>
              </a:rPr>
              <a:t>.</a:t>
            </a:r>
          </a:p>
        </p:txBody>
      </p:sp>
      <p:pic>
        <p:nvPicPr>
          <p:cNvPr id="4" name="Picture 2" descr="Диаграмма ответов в Формах. Вопрос: Слишком сложный материал занятия.&#10;. Количество ответов: 104 ответа.">
            <a:extLst>
              <a:ext uri="{FF2B5EF4-FFF2-40B4-BE49-F238E27FC236}">
                <a16:creationId xmlns:a16="http://schemas.microsoft.com/office/drawing/2014/main" xmlns="" id="{77A8F2E7-9856-42ED-654D-F4739E62F3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21213" r="29990"/>
          <a:stretch/>
        </p:blipFill>
        <p:spPr bwMode="auto">
          <a:xfrm>
            <a:off x="1788470" y="828675"/>
            <a:ext cx="9722369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2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3815BC-E5E0-DEDA-08CA-CAD42F5A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34" y="195485"/>
            <a:ext cx="9578465" cy="50936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+mn-lt"/>
              </a:rPr>
              <a:t>Данная дисциплина преподается скучно, однообразно.</a:t>
            </a:r>
          </a:p>
        </p:txBody>
      </p:sp>
      <p:pic>
        <p:nvPicPr>
          <p:cNvPr id="4" name="Picture 2" descr="Диаграмма ответов в Формах. Вопрос: Данная дисциплина преподается скучно, однообразно.&#10;. Количество ответов: 104 ответа.">
            <a:extLst>
              <a:ext uri="{FF2B5EF4-FFF2-40B4-BE49-F238E27FC236}">
                <a16:creationId xmlns:a16="http://schemas.microsoft.com/office/drawing/2014/main" xmlns="" id="{D9059403-9D6C-685C-44CC-AF256F7D84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20775" r="30000"/>
          <a:stretch/>
        </p:blipFill>
        <p:spPr bwMode="auto">
          <a:xfrm>
            <a:off x="1922434" y="959709"/>
            <a:ext cx="9740863" cy="58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8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EB3DA-CAA5-DC9B-48B2-E0869652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123825"/>
            <a:ext cx="10553700" cy="9715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202124"/>
                </a:solidFill>
                <a:effectLst/>
                <a:latin typeface="+mn-lt"/>
              </a:rPr>
              <a:t>Я стеснялась своей неповоротливости, невыразительности,  поэтому я совершенно не могу отвечать у доски.</a:t>
            </a:r>
            <a:endParaRPr lang="ru-RU" sz="2400" b="1" i="1" dirty="0">
              <a:latin typeface="+mn-lt"/>
            </a:endParaRPr>
          </a:p>
        </p:txBody>
      </p:sp>
      <p:pic>
        <p:nvPicPr>
          <p:cNvPr id="4" name="Picture 2" descr="Диаграмма ответов в Формах. Вопрос: Я стеснялась своей неповоротливости, невыразительности,  поэтому я совершенно не могу отвечать у доски.&#10;. Количество ответов: 104 ответа.">
            <a:extLst>
              <a:ext uri="{FF2B5EF4-FFF2-40B4-BE49-F238E27FC236}">
                <a16:creationId xmlns:a16="http://schemas.microsoft.com/office/drawing/2014/main" xmlns="" id="{8717F5F6-2048-D470-42D9-D12692D4ED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20199" r="28672" b="14"/>
          <a:stretch/>
        </p:blipFill>
        <p:spPr bwMode="auto">
          <a:xfrm>
            <a:off x="2374520" y="1294992"/>
            <a:ext cx="8407780" cy="54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3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139B8A-F4F6-03B8-A494-AB20D023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50" y="19548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Большинство заданий сводятся к составлению конспектов из учебников.</a:t>
            </a:r>
          </a:p>
        </p:txBody>
      </p:sp>
      <p:pic>
        <p:nvPicPr>
          <p:cNvPr id="16386" name="Picture 2" descr="Диаграмма ответов в Формах. Вопрос: Большинство заданий сводятся к составлению конспектов из учебников.&#10;. Количество ответов: 104 ответа.">
            <a:extLst>
              <a:ext uri="{FF2B5EF4-FFF2-40B4-BE49-F238E27FC236}">
                <a16:creationId xmlns:a16="http://schemas.microsoft.com/office/drawing/2014/main" xmlns="" id="{05E212FF-B408-E10F-6D34-9F0BF198E8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22493" r="28829" b="2349"/>
          <a:stretch/>
        </p:blipFill>
        <p:spPr bwMode="auto">
          <a:xfrm>
            <a:off x="1933574" y="1242949"/>
            <a:ext cx="9694863" cy="54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8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20D00-DBC3-7E38-31A9-A444EEFB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975" y="2145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Неудовлетворительная организация учебного процесса.</a:t>
            </a:r>
            <a:br>
              <a:rPr lang="ru-RU" sz="2400" b="1" i="1" dirty="0">
                <a:latin typeface="+mn-lt"/>
              </a:rPr>
            </a:br>
            <a:endParaRPr lang="ru-RU" sz="2400" b="1" i="1" dirty="0">
              <a:latin typeface="+mn-lt"/>
            </a:endParaRPr>
          </a:p>
        </p:txBody>
      </p:sp>
      <p:pic>
        <p:nvPicPr>
          <p:cNvPr id="17410" name="Picture 2" descr="Диаграмма ответов в Формах. Вопрос: Неудовлетворительная организация учебного процесса.&#10;. Количество ответов: 104 ответа.">
            <a:extLst>
              <a:ext uri="{FF2B5EF4-FFF2-40B4-BE49-F238E27FC236}">
                <a16:creationId xmlns:a16="http://schemas.microsoft.com/office/drawing/2014/main" xmlns="" id="{17853025-3D07-CFE8-0F6F-D96C9E840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21134" r="29868" b="2939"/>
          <a:stretch/>
        </p:blipFill>
        <p:spPr bwMode="auto">
          <a:xfrm>
            <a:off x="2082810" y="1113120"/>
            <a:ext cx="9440852" cy="553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8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0975CA-6E19-B4FA-386C-858F2CC4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050" y="166910"/>
            <a:ext cx="8911687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+mn-lt"/>
              </a:rPr>
              <a:t>Группы. 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Анкетирование прошли 104 студента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8632820A-7FC6-FE43-6B4F-A65FD908C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7372"/>
              </p:ext>
            </p:extLst>
          </p:nvPr>
        </p:nvGraphicFramePr>
        <p:xfrm>
          <a:off x="2133599" y="988290"/>
          <a:ext cx="9043409" cy="566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371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3C28BA-FA8A-6261-164D-ED773B1A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25" y="15738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Я ничего не успеваю в классе, поскольку я очень медлителен. </a:t>
            </a:r>
          </a:p>
        </p:txBody>
      </p:sp>
      <p:pic>
        <p:nvPicPr>
          <p:cNvPr id="18436" name="Picture 4" descr="Диаграмма ответов в Формах. Вопрос: Я ничего не успеваю в классе, поскольку я очень медлителен. &#10;. Количество ответов: 104 ответа.">
            <a:extLst>
              <a:ext uri="{FF2B5EF4-FFF2-40B4-BE49-F238E27FC236}">
                <a16:creationId xmlns:a16="http://schemas.microsoft.com/office/drawing/2014/main" xmlns="" id="{8C04E188-BE9A-53DB-F352-5ADCD67D0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21477" r="30110" b="3110"/>
          <a:stretch/>
        </p:blipFill>
        <p:spPr bwMode="auto">
          <a:xfrm>
            <a:off x="1951907" y="1143000"/>
            <a:ext cx="94765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65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400DF-3E90-8E04-1ED8-CD5B75CF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8596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Никто не интересуется моими успехами и неудачами - ни дома, ни в кругу моих знакомых.</a:t>
            </a:r>
          </a:p>
        </p:txBody>
      </p:sp>
      <p:pic>
        <p:nvPicPr>
          <p:cNvPr id="19458" name="Picture 2" descr="Диаграмма ответов в Формах. Вопрос: Никто не интересуется моими успехами и неудачами - ни дома, ни в кругу моих знакомых.&#10;. Количество ответов: 104 ответа.">
            <a:extLst>
              <a:ext uri="{FF2B5EF4-FFF2-40B4-BE49-F238E27FC236}">
                <a16:creationId xmlns:a16="http://schemas.microsoft.com/office/drawing/2014/main" xmlns="" id="{5F1DF743-89C7-4B83-F39F-382E4B7A9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21985" r="29898"/>
          <a:stretch/>
        </p:blipFill>
        <p:spPr bwMode="auto">
          <a:xfrm>
            <a:off x="2060049" y="1152525"/>
            <a:ext cx="9538973" cy="55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99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C29346-5458-9523-9E29-78EA316B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225" y="1764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У меня по всем дисциплинам  хорошие отметки, и только по эта дисциплина мне не даётся (впишите дисциплину).</a:t>
            </a:r>
          </a:p>
        </p:txBody>
      </p:sp>
      <p:pic>
        <p:nvPicPr>
          <p:cNvPr id="20482" name="Picture 2" descr="Диаграмма ответов в Формах. Вопрос: У меня по всем дисциплинам  хорошие отметки, и только по эта дисциплина мне не даётся (впишите дисциплину).&#10;. Количество ответов: 104 ответа.">
            <a:extLst>
              <a:ext uri="{FF2B5EF4-FFF2-40B4-BE49-F238E27FC236}">
                <a16:creationId xmlns:a16="http://schemas.microsoft.com/office/drawing/2014/main" xmlns="" id="{13CA3FA8-D988-3E5A-C473-476B66111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t="30756" r="16616"/>
          <a:stretch/>
        </p:blipFill>
        <p:spPr bwMode="auto">
          <a:xfrm>
            <a:off x="1352550" y="1528862"/>
            <a:ext cx="10020300" cy="48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8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9AB24F-F439-4C36-232E-1958B309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24060"/>
            <a:ext cx="8911687" cy="72271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 успеваю выполнять задания.</a:t>
            </a:r>
          </a:p>
        </p:txBody>
      </p:sp>
      <p:pic>
        <p:nvPicPr>
          <p:cNvPr id="21506" name="Picture 2" descr="Диаграмма ответов в Формах. Вопрос: Не успеваю выполнять задания.&#10;. Количество ответов: 104 ответа.">
            <a:extLst>
              <a:ext uri="{FF2B5EF4-FFF2-40B4-BE49-F238E27FC236}">
                <a16:creationId xmlns:a16="http://schemas.microsoft.com/office/drawing/2014/main" xmlns="" id="{A0A88E2E-A05D-443E-9A80-A0B4F8CBC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20208" r="30644"/>
          <a:stretch/>
        </p:blipFill>
        <p:spPr bwMode="auto">
          <a:xfrm>
            <a:off x="2118774" y="842003"/>
            <a:ext cx="9048750" cy="57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38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56D8E5-1A01-E39C-EF57-7D511F24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32638"/>
            <a:ext cx="8911687" cy="61414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Неправильный выбор специальности (профессии).</a:t>
            </a:r>
          </a:p>
        </p:txBody>
      </p:sp>
      <p:pic>
        <p:nvPicPr>
          <p:cNvPr id="22530" name="Picture 2" descr="Диаграмма ответов в Формах. Вопрос: Неправильный выбор специальности (профессии).&#10;. Количество ответов: 104 ответа.">
            <a:extLst>
              <a:ext uri="{FF2B5EF4-FFF2-40B4-BE49-F238E27FC236}">
                <a16:creationId xmlns:a16="http://schemas.microsoft.com/office/drawing/2014/main" xmlns="" id="{B4C37ACB-ED21-8F38-1D15-0C8C814742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21477" r="27760"/>
          <a:stretch/>
        </p:blipFill>
        <p:spPr bwMode="auto">
          <a:xfrm>
            <a:off x="1974028" y="1032504"/>
            <a:ext cx="9321787" cy="5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4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976761-2AB6-5407-4C1A-8D784C62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33585"/>
            <a:ext cx="8911687" cy="89036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Мне трудно работать  с материалом, представленным на платформе </a:t>
            </a:r>
            <a:r>
              <a:rPr lang="ru-RU" sz="2400" b="1" i="1" dirty="0" err="1">
                <a:latin typeface="+mn-lt"/>
              </a:rPr>
              <a:t>Moodle</a:t>
            </a:r>
            <a:endParaRPr lang="ru-RU" sz="2400" b="1" i="1" dirty="0">
              <a:latin typeface="+mn-lt"/>
            </a:endParaRPr>
          </a:p>
        </p:txBody>
      </p:sp>
      <p:pic>
        <p:nvPicPr>
          <p:cNvPr id="23554" name="Picture 2" descr="Диаграмма ответов в Формах. Вопрос: Мне трудно работать  с материалом, представленным на платформе Moodle&#10;. Количество ответов: 104 ответа.">
            <a:extLst>
              <a:ext uri="{FF2B5EF4-FFF2-40B4-BE49-F238E27FC236}">
                <a16:creationId xmlns:a16="http://schemas.microsoft.com/office/drawing/2014/main" xmlns="" id="{C96A885F-B6BA-60A4-9CBF-D22755E827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t="21223" r="28188" b="5650"/>
          <a:stretch/>
        </p:blipFill>
        <p:spPr bwMode="auto">
          <a:xfrm>
            <a:off x="2074005" y="1219201"/>
            <a:ext cx="9605068" cy="5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74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622899"/>
              </p:ext>
            </p:extLst>
          </p:nvPr>
        </p:nvGraphicFramePr>
        <p:xfrm>
          <a:off x="757382" y="877455"/>
          <a:ext cx="10747231" cy="503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692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751444"/>
              </p:ext>
            </p:extLst>
          </p:nvPr>
        </p:nvGraphicFramePr>
        <p:xfrm>
          <a:off x="683491" y="738909"/>
          <a:ext cx="11388436" cy="5643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9467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459879"/>
              </p:ext>
            </p:extLst>
          </p:nvPr>
        </p:nvGraphicFramePr>
        <p:xfrm>
          <a:off x="748146" y="997527"/>
          <a:ext cx="11148291" cy="526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7010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605114"/>
              </p:ext>
            </p:extLst>
          </p:nvPr>
        </p:nvGraphicFramePr>
        <p:xfrm>
          <a:off x="757382" y="877455"/>
          <a:ext cx="10747231" cy="503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89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0975CA-6E19-B4FA-386C-858F2CC4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524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Выпишите дисциплины по которым Вы не испытываете затруднения,  не имеете задолженности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15FB89FA-2432-2B08-996F-A4A8CA7A3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673900"/>
              </p:ext>
            </p:extLst>
          </p:nvPr>
        </p:nvGraphicFramePr>
        <p:xfrm>
          <a:off x="1733550" y="1200150"/>
          <a:ext cx="9771063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348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0975CA-6E19-B4FA-386C-858F2CC4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5966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Выпишите дисциплины по которым Вы испытываете затруднения, имеете задолженности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E6F1F5A6-170A-F49B-AB68-DF00A04E2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29892"/>
              </p:ext>
            </p:extLst>
          </p:nvPr>
        </p:nvGraphicFramePr>
        <p:xfrm>
          <a:off x="1034473" y="1237673"/>
          <a:ext cx="11047289" cy="543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91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5893AB9-1B10-0210-44C7-870CEE21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150" y="138335"/>
            <a:ext cx="8911687" cy="82129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+mn-lt"/>
              </a:rPr>
              <a:t>Большой объем информации по сравнению со школой.</a:t>
            </a:r>
          </a:p>
        </p:txBody>
      </p:sp>
      <p:pic>
        <p:nvPicPr>
          <p:cNvPr id="2050" name="Picture 2" descr="Диаграмма ответов в Формах. Вопрос: Большой объем информации по сравнению со школой.&#10;. Количество ответов: 104 ответа.">
            <a:extLst>
              <a:ext uri="{FF2B5EF4-FFF2-40B4-BE49-F238E27FC236}">
                <a16:creationId xmlns:a16="http://schemas.microsoft.com/office/drawing/2014/main" xmlns="" id="{C6848E8B-8D92-1AED-C83D-701E22348C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22239" r="28401"/>
          <a:stretch/>
        </p:blipFill>
        <p:spPr bwMode="auto">
          <a:xfrm>
            <a:off x="1922753" y="959631"/>
            <a:ext cx="9504793" cy="56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2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8935A9-DF1B-BD01-23E5-01EB57AD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550" y="233585"/>
            <a:ext cx="8911687" cy="64271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Низкий уровень школьных знаний</a:t>
            </a:r>
          </a:p>
        </p:txBody>
      </p:sp>
      <p:pic>
        <p:nvPicPr>
          <p:cNvPr id="4" name="Picture 2" descr="Диаграмма ответов в Формах. Вопрос: Низкий уровень школьных знаний.&#10;. Количество ответов: 104 ответа.">
            <a:extLst>
              <a:ext uri="{FF2B5EF4-FFF2-40B4-BE49-F238E27FC236}">
                <a16:creationId xmlns:a16="http://schemas.microsoft.com/office/drawing/2014/main" xmlns="" id="{63BA9B47-4ACF-1F49-7B84-FBBA867414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t="23477" r="28750" b="5547"/>
          <a:stretch/>
        </p:blipFill>
        <p:spPr bwMode="auto">
          <a:xfrm>
            <a:off x="1695209" y="876300"/>
            <a:ext cx="10304365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2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AFCDF0-A211-1F66-9F55-5351D0FA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125" y="284385"/>
            <a:ext cx="8911687" cy="66176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Проблемы со здоровьем</a:t>
            </a:r>
          </a:p>
        </p:txBody>
      </p:sp>
      <p:pic>
        <p:nvPicPr>
          <p:cNvPr id="4" name="Picture 2" descr="Диаграмма ответов в Формах. Вопрос: Проблемы со здоровьем.&#10;. Количество ответов: 104 ответа.">
            <a:extLst>
              <a:ext uri="{FF2B5EF4-FFF2-40B4-BE49-F238E27FC236}">
                <a16:creationId xmlns:a16="http://schemas.microsoft.com/office/drawing/2014/main" xmlns="" id="{9E2DF5EF-9A74-CB60-3037-6DCDC6AB3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3771" r="28665" b="4461"/>
          <a:stretch/>
        </p:blipFill>
        <p:spPr bwMode="auto">
          <a:xfrm>
            <a:off x="1669272" y="946151"/>
            <a:ext cx="10010645" cy="56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3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58BE4-3884-A405-FC29-2A949C0E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561" y="12534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Нежелание учиться.</a:t>
            </a:r>
          </a:p>
        </p:txBody>
      </p:sp>
      <p:pic>
        <p:nvPicPr>
          <p:cNvPr id="4" name="Picture 2" descr="Диаграмма ответов в Формах. Вопрос: Нежелание учиться.&#10;. Количество ответов: 104 ответа.">
            <a:extLst>
              <a:ext uri="{FF2B5EF4-FFF2-40B4-BE49-F238E27FC236}">
                <a16:creationId xmlns:a16="http://schemas.microsoft.com/office/drawing/2014/main" xmlns="" id="{C4179160-8D75-7D99-3214-8EF8500E21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t="23060" r="28984" b="3059"/>
          <a:stretch/>
        </p:blipFill>
        <p:spPr bwMode="auto">
          <a:xfrm>
            <a:off x="1777714" y="1133475"/>
            <a:ext cx="9587465" cy="55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3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C2456D-8315-0EC8-D1B0-E983561D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125" y="195485"/>
            <a:ext cx="8911687" cy="85226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 испытываю потребности в изучении этой дисциплины.</a:t>
            </a:r>
          </a:p>
        </p:txBody>
      </p:sp>
      <p:pic>
        <p:nvPicPr>
          <p:cNvPr id="4" name="Picture 2" descr="Диаграмма ответов в Формах. Вопрос: Не испытываю потребности в изучении этой дисциплины.&#10;. Количество ответов: 104 ответа.">
            <a:extLst>
              <a:ext uri="{FF2B5EF4-FFF2-40B4-BE49-F238E27FC236}">
                <a16:creationId xmlns:a16="http://schemas.microsoft.com/office/drawing/2014/main" xmlns="" id="{C1E9B6EF-85C3-5930-BB14-4B3C0E02E3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22967" r="29811" b="5852"/>
          <a:stretch/>
        </p:blipFill>
        <p:spPr bwMode="auto">
          <a:xfrm>
            <a:off x="2138964" y="1047750"/>
            <a:ext cx="9441848" cy="54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9815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7242</TotalTime>
  <Words>316</Words>
  <Application>Microsoft Office PowerPoint</Application>
  <PresentationFormat>Произвольный</PresentationFormat>
  <Paragraphs>122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Легкий дым</vt:lpstr>
      <vt:lpstr>Результаты анкетирования Выявление возможных причин неуспеваемости  ГАПОУ РС (Я) «МРТК»  «Удачнинское отделение rорнотехнической промышленности» </vt:lpstr>
      <vt:lpstr>Группы.  Анкетирование прошли 104 студента</vt:lpstr>
      <vt:lpstr>Выпишите дисциплины по которым Вы не испытываете затруднения,  не имеете задолженности</vt:lpstr>
      <vt:lpstr>Выпишите дисциплины по которым Вы испытываете затруднения, имеете задолженности</vt:lpstr>
      <vt:lpstr>Большой объем информации по сравнению со школой.</vt:lpstr>
      <vt:lpstr>Низкий уровень школьных знаний</vt:lpstr>
      <vt:lpstr>Проблемы со здоровьем</vt:lpstr>
      <vt:lpstr>Нежелание учиться.</vt:lpstr>
      <vt:lpstr>Не испытываю потребности в изучении этой дисциплины.</vt:lpstr>
      <vt:lpstr>Не понимаю требования и задачи, которые выдвигает преподаватель.</vt:lpstr>
      <vt:lpstr>Взаимоотношения в семье, обстановка в доме мешает выполнять задания.</vt:lpstr>
      <vt:lpstr>Не вижу взаимосвязи дисциплины  и получаемой специальности, профессии.</vt:lpstr>
      <vt:lpstr>Напряженная атмосфера в группе.</vt:lpstr>
      <vt:lpstr>Необъективное оценивание на занятии.</vt:lpstr>
      <vt:lpstr>Слишком сложный материал занятия.</vt:lpstr>
      <vt:lpstr>Данная дисциплина преподается скучно, однообразно.</vt:lpstr>
      <vt:lpstr>Я стеснялась своей неповоротливости, невыразительности,  поэтому я совершенно не могу отвечать у доски.</vt:lpstr>
      <vt:lpstr>Большинство заданий сводятся к составлению конспектов из учебников.</vt:lpstr>
      <vt:lpstr>Неудовлетворительная организация учебного процесса. </vt:lpstr>
      <vt:lpstr>Я ничего не успеваю в классе, поскольку я очень медлителен. </vt:lpstr>
      <vt:lpstr>Никто не интересуется моими успехами и неудачами - ни дома, ни в кругу моих знакомых.</vt:lpstr>
      <vt:lpstr>У меня по всем дисциплинам  хорошие отметки, и только по эта дисциплина мне не даётся (впишите дисциплину).</vt:lpstr>
      <vt:lpstr>Не успеваю выполнять задания.</vt:lpstr>
      <vt:lpstr>Неправильный выбор специальности (профессии).</vt:lpstr>
      <vt:lpstr>Мне трудно работать  с материалом, представленным на платформе Moodle</vt:lpstr>
      <vt:lpstr>Итоги</vt:lpstr>
      <vt:lpstr>Итоги</vt:lpstr>
      <vt:lpstr>Итоги</vt:lpstr>
      <vt:lpstr>Итоги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Выявление возможных причин неуспеваемости  ГАПОУ РС (Я) "МРТК"  "УО ГТП"</dc:title>
  <dc:creator>Оюн Халтаева</dc:creator>
  <cp:lastModifiedBy>Admin</cp:lastModifiedBy>
  <cp:revision>15</cp:revision>
  <dcterms:created xsi:type="dcterms:W3CDTF">2022-12-23T03:27:30Z</dcterms:created>
  <dcterms:modified xsi:type="dcterms:W3CDTF">2023-01-08T09:53:41Z</dcterms:modified>
</cp:coreProperties>
</file>