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61" r:id="rId2"/>
    <p:sldId id="285" r:id="rId3"/>
    <p:sldId id="287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9" r:id="rId34"/>
    <p:sldId id="360" r:id="rId3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-1920" y="-8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519-99DF-D8E1B3F16E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519-99DF-D8E1B3F16EC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D-4519-99DF-D8E1B3F16ECA}"/>
              </c:ext>
            </c:extLst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Преподаватели </c:v>
                </c:pt>
                <c:pt idx="1">
                  <c:v>Преподаватели -совместители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9D-4519-99DF-D8E1B3F16E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Неудовлетворительно</c:v>
                </c:pt>
                <c:pt idx="1">
                  <c:v>Удовлетворительно</c:v>
                </c:pt>
                <c:pt idx="2">
                  <c:v>Хорошо</c:v>
                </c:pt>
                <c:pt idx="3">
                  <c:v>отлично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Неудовлетворительно</c:v>
                </c:pt>
                <c:pt idx="1">
                  <c:v>Удовлетворительно</c:v>
                </c:pt>
                <c:pt idx="2">
                  <c:v>Хорошо</c:v>
                </c:pt>
                <c:pt idx="3">
                  <c:v>отлично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Неудовлетворительно</c:v>
                </c:pt>
                <c:pt idx="1">
                  <c:v>Удовлетворительно</c:v>
                </c:pt>
                <c:pt idx="2">
                  <c:v>Хорошо</c:v>
                </c:pt>
                <c:pt idx="3">
                  <c:v>отлично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  <c:pt idx="3">
                  <c:v>Скорее нет, чем 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преподавателей ГАПОУ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 «</a:t>
            </a:r>
            <a:r>
              <a:rPr lang="ru-RU" sz="49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Айхальское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отделение  горнотехнической промышленности</a:t>
            </a: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Март </a:t>
            </a: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г.</a:t>
            </a:r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5675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586753" y="360363"/>
            <a:ext cx="9162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sz="2000" dirty="0"/>
              <a:t> ГАПОУ  РС (Я) «Региональный технический колледж в </a:t>
            </a:r>
            <a:r>
              <a:rPr lang="ru-RU" altLang="ru-RU" sz="2000" dirty="0" err="1"/>
              <a:t>г.Мирном</a:t>
            </a:r>
            <a:r>
              <a:rPr lang="ru-RU" altLang="ru-RU" sz="2000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788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13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887239"/>
          </a:xfrm>
        </p:spPr>
        <p:txBody>
          <a:bodyPr/>
          <a:lstStyle/>
          <a:p>
            <a:pPr algn="ctr"/>
            <a:r>
              <a:rPr lang="ru-RU" sz="2000" b="1" dirty="0"/>
              <a:t>8. Отслеживаю  изменения нормативной  базы для составления образовательных программ и организации учебного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759004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9. Понимаю  роль и функции своей дисциплины в подготовке студента соответственно компетентностной модели выпускника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90425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10. </a:t>
            </a:r>
            <a:r>
              <a:rPr lang="ru-RU" sz="2000" b="1" i="1" dirty="0"/>
              <a:t>Трансформирую   компетенции в цели и результаты </a:t>
            </a:r>
            <a:r>
              <a:rPr lang="ru-RU" sz="2000" b="1" dirty="0"/>
              <a:t>обучения по дисциплине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28234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11. </a:t>
            </a:r>
            <a:r>
              <a:rPr lang="ru-RU" sz="2000" b="1" i="1" dirty="0"/>
              <a:t>Проектирую систему целей, задач, структуру и содержание учебной работы  </a:t>
            </a:r>
            <a:r>
              <a:rPr lang="ru-RU" sz="2000" b="1" dirty="0"/>
              <a:t>студентов в разных формах учебного процесса в своей дисциплине.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14931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12. </a:t>
            </a:r>
            <a:r>
              <a:rPr lang="ru-RU" sz="2000" b="1" i="1" dirty="0"/>
              <a:t>Отслеживаю появление новых задач, развитие технологий </a:t>
            </a:r>
            <a:r>
              <a:rPr lang="ru-RU" sz="2000" b="1" dirty="0"/>
              <a:t>и организационных процессов на </a:t>
            </a:r>
            <a:r>
              <a:rPr lang="ru-RU" sz="2000" b="1" i="1" dirty="0"/>
              <a:t>предприятиях, </a:t>
            </a:r>
            <a:r>
              <a:rPr lang="ru-RU" sz="2000" b="1" dirty="0"/>
              <a:t>где работают выпускники и проектирую содержание обучения на основе реального  материала практической деятельности в профессиональной области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864726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13. </a:t>
            </a:r>
            <a:r>
              <a:rPr lang="ru-RU" sz="2000" b="1" i="1" dirty="0"/>
              <a:t>Могу выделить</a:t>
            </a:r>
            <a:r>
              <a:rPr lang="ru-RU" sz="2000" b="1" dirty="0"/>
              <a:t> из потока профессиональной информации </a:t>
            </a:r>
            <a:r>
              <a:rPr lang="ru-RU" sz="2000" b="1" i="1" dirty="0"/>
              <a:t>базовое содержание дисциплины,</a:t>
            </a:r>
            <a:r>
              <a:rPr lang="ru-RU" sz="2000" b="1" dirty="0"/>
              <a:t> необходимое </a:t>
            </a:r>
            <a:r>
              <a:rPr lang="ru-RU" sz="2000" b="1" i="1" dirty="0"/>
              <a:t>для формирования компетенций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167473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14. Выявляю и анализирую междисциплинарные связи и при необходимости использую их при реализации программ дисциплин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749084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9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15. Используют информационно- образовательные ресурсы для работы со студентами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24090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16. Имею самостоятельно разработанные информационные образовательные ресурсы и учебно-методические материалы для  дистанционного и электронного обучения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36735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17. Осуществляю входной контроль с целью диагностики исходного уровня знаний и умений каждого студента по дисциплине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230032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744" y="108643"/>
            <a:ext cx="8911687" cy="941559"/>
          </a:xfrm>
        </p:spPr>
        <p:txBody>
          <a:bodyPr/>
          <a:lstStyle/>
          <a:p>
            <a:pPr algn="ctr"/>
            <a:r>
              <a:rPr lang="ru-RU" sz="2800" b="1" i="1" dirty="0" smtClean="0"/>
              <a:t>Всего в анкетировании приняло участие </a:t>
            </a:r>
            <a:br>
              <a:rPr lang="ru-RU" sz="2800" b="1" i="1" dirty="0" smtClean="0"/>
            </a:br>
            <a:r>
              <a:rPr lang="ru-RU" sz="2800" b="1" i="1" dirty="0" smtClean="0"/>
              <a:t>10 преподавателей</a:t>
            </a: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44604"/>
              </p:ext>
            </p:extLst>
          </p:nvPr>
        </p:nvGraphicFramePr>
        <p:xfrm>
          <a:off x="1530128" y="1126278"/>
          <a:ext cx="10004627" cy="54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18 . Использую </a:t>
            </a:r>
            <a:r>
              <a:rPr lang="ru-RU" sz="2000" b="1" dirty="0" err="1"/>
              <a:t>деятельностный</a:t>
            </a:r>
            <a:r>
              <a:rPr lang="ru-RU" sz="2000" b="1" dirty="0"/>
              <a:t> подход в учебной работе, применяя   разные виды учебных, практических и профессионально ориентированных заданий в соответствии с логикой формирования заданных результатов обучения.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92805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19. Привожу  на занятиях примеры из практики и научной работы, связываю  изучаемый материал с реальными проблемами в профессиональной области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995893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20. Применяю приемы активизации учебно- познавательной и учебно- практической деятельности студентов в разных видах учебных занятий (формируют  учебную и  профессиональную мотивацию).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63150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21. Вовлекаю студентов в     совместную творческую и проектную деятельность (имеют опыт совместного со студентами выполнения проектной, творческой работы)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20095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22. Использую проблемные, проектные задачи при обучении  студентов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396050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23. При разработке программ дисциплин применяю компьютерные    программные продукты, которые используют выпускники в своей   профессиональной деятельности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169036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24. Имею комплексы индивидуальных и групповых учебных заданий для самостоятельной работы студентов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45935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25. Организую в образовательном процессе  эффективную обратную связь и на ее основе корректирую способы и приемы управления учебной работой студентов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626941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26. Реализую  в учебном процессе современные  методы оценки, чтобы оценить уровень сформированных у студентов   компетенций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65433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27. Вовлекаю в учебную и учебно-производственную     работу  сотрудников промышленных предприятий (в качестве </a:t>
            </a:r>
            <a:r>
              <a:rPr lang="ru-RU" sz="2000" b="1" dirty="0" err="1"/>
              <a:t>соруководителей</a:t>
            </a:r>
            <a:r>
              <a:rPr lang="ru-RU" sz="2000" b="1" dirty="0"/>
              <a:t>, наставников, преподавателей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022487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400" b="1" dirty="0"/>
              <a:t>1. Оцените условия организации образовательного процесса по преподаваемой образовательной программе в целом 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561585"/>
              </p:ext>
            </p:extLst>
          </p:nvPr>
        </p:nvGraphicFramePr>
        <p:xfrm>
          <a:off x="135701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0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28. Ежегодно публикую учебно-методические материалы, статьи по преподаваемым дисциплинам.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028435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29. Вовлекаю студентов в научно-исследовательскую деятельность, участию в профессиональных конкурсах.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911834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30. Использую идеи формирования индивидуальной траектории обучения на основе вариативности объема учебно- информационных материалов дисциплин, содержания и уровня сложности учебных/практических и контрольных заданий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243079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31. Повышаю свою квалификацию и профессиональные знания в рамках курсов, профессиональной подготовки в соответствии с требованиями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76951"/>
              </p:ext>
            </p:extLst>
          </p:nvPr>
        </p:nvGraphicFramePr>
        <p:xfrm>
          <a:off x="1429441" y="1108547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4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преподавателей ГАПОУ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 «</a:t>
            </a:r>
            <a:r>
              <a:rPr lang="ru-RU" sz="49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Айхальское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отделение  горнотехнической промышленности</a:t>
            </a: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Март </a:t>
            </a: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г.</a:t>
            </a:r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5675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586753" y="360363"/>
            <a:ext cx="9162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sz="2000" dirty="0"/>
              <a:t> ГАПОУ  РС (Я) «Региональный технический колледж в </a:t>
            </a:r>
            <a:r>
              <a:rPr lang="ru-RU" altLang="ru-RU" sz="2000" dirty="0" err="1"/>
              <a:t>г.Мирном</a:t>
            </a:r>
            <a:r>
              <a:rPr lang="ru-RU" altLang="ru-RU" sz="2000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788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61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073" y="291601"/>
            <a:ext cx="10547836" cy="641272"/>
          </a:xfrm>
        </p:spPr>
        <p:txBody>
          <a:bodyPr/>
          <a:lstStyle/>
          <a:p>
            <a:pPr algn="ctr"/>
            <a:r>
              <a:rPr lang="ru-RU" sz="2400" b="1" dirty="0"/>
              <a:t>2. Оцените качество учебно-методического обеспечения ОПОП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117818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6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400" b="1" dirty="0"/>
              <a:t>3. Оцените  техническую  и информационную  оснащенность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65390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4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4. Уровень моего образования соответствует требованиям, предъявляемым к преподавателям в соответствии с  </a:t>
            </a:r>
            <a:r>
              <a:rPr lang="ru-RU" sz="2000" b="1" dirty="0" smtClean="0"/>
              <a:t>тенденцией </a:t>
            </a:r>
            <a:r>
              <a:rPr lang="ru-RU" sz="2000" b="1" dirty="0"/>
              <a:t>развития профессионального  образования в настоящее время изменениями (</a:t>
            </a:r>
            <a:r>
              <a:rPr lang="ru-RU" sz="2000" b="1" dirty="0" err="1"/>
              <a:t>Профессионалитет</a:t>
            </a:r>
            <a:r>
              <a:rPr lang="ru-RU" sz="2000" b="1" dirty="0"/>
              <a:t> и др.)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781128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8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5. Имею опыт практической работы в области профессиональной деятельности, осваиваемой обучающимися (не менее 1 года)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508783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03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197" y="172016"/>
            <a:ext cx="10150764" cy="887239"/>
          </a:xfrm>
        </p:spPr>
        <p:txBody>
          <a:bodyPr/>
          <a:lstStyle/>
          <a:p>
            <a:pPr algn="ctr"/>
            <a:r>
              <a:rPr lang="ru-RU" sz="2000" b="1" dirty="0"/>
              <a:t>6. Знаю тенденции развития  профессионального  образования в настоящее время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321879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823" y="90535"/>
            <a:ext cx="10150764" cy="1274649"/>
          </a:xfrm>
        </p:spPr>
        <p:txBody>
          <a:bodyPr/>
          <a:lstStyle/>
          <a:p>
            <a:pPr algn="ctr"/>
            <a:r>
              <a:rPr lang="ru-RU" sz="2000" b="1" dirty="0"/>
              <a:t>7. Знаю тенденции развития области профессиональной деятельности, осваиваемой обучающимися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473623"/>
              </p:ext>
            </p:extLst>
          </p:nvPr>
        </p:nvGraphicFramePr>
        <p:xfrm>
          <a:off x="1384174" y="1180975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12909</TotalTime>
  <Words>526</Words>
  <Application>Microsoft Office PowerPoint</Application>
  <PresentationFormat>Произвольный</PresentationFormat>
  <Paragraphs>38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Легкий дым</vt:lpstr>
      <vt:lpstr>Результаты анкетирования преподавателей ГАПОУ РС (Я) «МРТК» «Айхальское отделение  горнотехнической промышленности»  Март 2023 г.</vt:lpstr>
      <vt:lpstr>Всего в анкетировании приняло участие  10 преподавателей</vt:lpstr>
      <vt:lpstr>1. Оцените условия организации образовательного процесса по преподаваемой образовательной программе в целом </vt:lpstr>
      <vt:lpstr>2. Оцените качество учебно-методического обеспечения ОПОП</vt:lpstr>
      <vt:lpstr>3. Оцените  техническую  и информационную  оснащенность</vt:lpstr>
      <vt:lpstr>4. Уровень моего образования соответствует требованиям, предъявляемым к преподавателям в соответствии с  тенденцией развития профессионального  образования в настоящее время изменениями (Профессионалитет и др.)</vt:lpstr>
      <vt:lpstr>5. Имею опыт практической работы в области профессиональной деятельности, осваиваемой обучающимися (не менее 1 года)</vt:lpstr>
      <vt:lpstr>6. Знаю тенденции развития  профессионального  образования в настоящее время</vt:lpstr>
      <vt:lpstr>7. Знаю тенденции развития области профессиональной деятельности, осваиваемой обучающимися</vt:lpstr>
      <vt:lpstr>8. Отслеживаю  изменения нормативной  базы для составления образовательных программ и организации учебного процесса</vt:lpstr>
      <vt:lpstr>9. Понимаю  роль и функции своей дисциплины в подготовке студента соответственно компетентностной модели выпускника</vt:lpstr>
      <vt:lpstr>10. Трансформирую   компетенции в цели и результаты обучения по дисциплине</vt:lpstr>
      <vt:lpstr>11. Проектирую систему целей, задач, структуру и содержание учебной работы  студентов в разных формах учебного процесса в своей дисциплине.</vt:lpstr>
      <vt:lpstr>12. Отслеживаю появление новых задач, развитие технологий и организационных процессов на предприятиях, где работают выпускники и проектирую содержание обучения на основе реального  материала практической деятельности в профессиональной области</vt:lpstr>
      <vt:lpstr>13. Могу выделить из потока профессиональной информации базовое содержание дисциплины, необходимое для формирования компетенций</vt:lpstr>
      <vt:lpstr>14. Выявляю и анализирую междисциплинарные связи и при необходимости использую их при реализации программ дисциплин</vt:lpstr>
      <vt:lpstr>15. Используют информационно- образовательные ресурсы для работы со студентами</vt:lpstr>
      <vt:lpstr>16. Имею самостоятельно разработанные информационные образовательные ресурсы и учебно-методические материалы для  дистанционного и электронного обучения</vt:lpstr>
      <vt:lpstr>17. Осуществляю входной контроль с целью диагностики исходного уровня знаний и умений каждого студента по дисциплине</vt:lpstr>
      <vt:lpstr>18 . Использую деятельностный подход в учебной работе, применяя   разные виды учебных, практических и профессионально ориентированных заданий в соответствии с логикой формирования заданных результатов обучения.</vt:lpstr>
      <vt:lpstr>19. Привожу  на занятиях примеры из практики и научной работы, связываю  изучаемый материал с реальными проблемами в профессиональной области</vt:lpstr>
      <vt:lpstr>20. Применяю приемы активизации учебно- познавательной и учебно- практической деятельности студентов в разных видах учебных занятий (формируют  учебную и  профессиональную мотивацию).</vt:lpstr>
      <vt:lpstr>21. Вовлекаю студентов в     совместную творческую и проектную деятельность (имеют опыт совместного со студентами выполнения проектной, творческой работы)</vt:lpstr>
      <vt:lpstr>22. Использую проблемные, проектные задачи при обучении  студентов</vt:lpstr>
      <vt:lpstr>23. При разработке программ дисциплин применяю компьютерные    программные продукты, которые используют выпускники в своей   профессиональной деятельности</vt:lpstr>
      <vt:lpstr>24. Имею комплексы индивидуальных и групповых учебных заданий для самостоятельной работы студентов</vt:lpstr>
      <vt:lpstr>25. Организую в образовательном процессе  эффективную обратную связь и на ее основе корректирую способы и приемы управления учебной работой студентов</vt:lpstr>
      <vt:lpstr>26. Реализую  в учебном процессе современные  методы оценки, чтобы оценить уровень сформированных у студентов   компетенций</vt:lpstr>
      <vt:lpstr>27. Вовлекаю в учебную и учебно-производственную     работу  сотрудников промышленных предприятий (в качестве соруководителей, наставников, преподавателей</vt:lpstr>
      <vt:lpstr>28. Ежегодно публикую учебно-методические материалы, статьи по преподаваемым дисциплинам.</vt:lpstr>
      <vt:lpstr>29. Вовлекаю студентов в научно-исследовательскую деятельность, участию в профессиональных конкурсах.</vt:lpstr>
      <vt:lpstr>30. Использую идеи формирования индивидуальной траектории обучения на основе вариативности объема учебно- информационных материалов дисциплин, содержания и уровня сложности учебных/практических и контрольных заданий</vt:lpstr>
      <vt:lpstr>31. Повышаю свою квалификацию и профессиональные знания в рамках курсов, профессиональной подготовки в соответствии с требованиями</vt:lpstr>
      <vt:lpstr>Результаты анкетирования преподавателей ГАПОУ РС (Я) «МРТК» «Айхальское отделение  горнотехнической промышленности»  Март 2023 г.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88</cp:revision>
  <dcterms:created xsi:type="dcterms:W3CDTF">2022-12-26T06:34:54Z</dcterms:created>
  <dcterms:modified xsi:type="dcterms:W3CDTF">2023-03-22T08:47:23Z</dcterms:modified>
</cp:coreProperties>
</file>