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87" r:id="rId3"/>
    <p:sldId id="289" r:id="rId4"/>
    <p:sldId id="308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300" r:id="rId14"/>
    <p:sldId id="301" r:id="rId15"/>
    <p:sldId id="302" r:id="rId16"/>
    <p:sldId id="303" r:id="rId17"/>
    <p:sldId id="304" r:id="rId18"/>
    <p:sldId id="309" r:id="rId19"/>
    <p:sldId id="310" r:id="rId20"/>
    <p:sldId id="31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</c:v>
                </c:pt>
                <c:pt idx="1">
                  <c:v>71</c:v>
                </c:pt>
                <c:pt idx="2">
                  <c:v>87</c:v>
                </c:pt>
                <c:pt idx="3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доброжелательные, чем недоброжелательные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</c:v>
                </c:pt>
                <c:pt idx="1">
                  <c:v>38</c:v>
                </c:pt>
                <c:pt idx="2">
                  <c:v>24</c:v>
                </c:pt>
                <c:pt idx="3">
                  <c:v>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недоброжелательные, чем 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85600"/>
        <c:axId val="122242176"/>
      </c:barChart>
      <c:catAx>
        <c:axId val="1221856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2242176"/>
        <c:crosses val="autoZero"/>
        <c:auto val="1"/>
        <c:lblAlgn val="ctr"/>
        <c:lblOffset val="100"/>
        <c:noMultiLvlLbl val="0"/>
      </c:catAx>
      <c:valAx>
        <c:axId val="122242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2185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устраивает полностью</c:v>
                </c:pt>
                <c:pt idx="1">
                  <c:v>устраивает частично</c:v>
                </c:pt>
                <c:pt idx="2">
                  <c:v>не устраивает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</c:v>
                </c:pt>
                <c:pt idx="1">
                  <c:v>50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устраивает полностью</c:v>
                </c:pt>
                <c:pt idx="1">
                  <c:v>устраивает частично</c:v>
                </c:pt>
                <c:pt idx="2">
                  <c:v>не устраивает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</c:v>
                </c:pt>
                <c:pt idx="1">
                  <c:v>53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55163282230336E-3"/>
                  <c:y val="-3.2294149873269757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18 (4,9%)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55163282230336E-3"/>
                  <c:y val="-8.1813533321970344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9</a:t>
                    </a:r>
                    <a:r>
                      <a:rPr lang="ru-RU" b="1" dirty="0" smtClean="0"/>
                      <a:t> (7,4%)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6640076304350561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41 (33,З9%)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54176858479065E-3"/>
                  <c:y val="5.5554541361437018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28(23,1%)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527581641115168E-3"/>
                  <c:y val="4.6640076304350665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25 (20,7%)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9</c:v>
                </c:pt>
                <c:pt idx="2">
                  <c:v>41</c:v>
                </c:pt>
                <c:pt idx="3">
                  <c:v>28</c:v>
                </c:pt>
                <c:pt idx="4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355904"/>
        <c:axId val="165357440"/>
      </c:barChart>
      <c:catAx>
        <c:axId val="16535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5357440"/>
        <c:crosses val="autoZero"/>
        <c:auto val="1"/>
        <c:lblAlgn val="ctr"/>
        <c:lblOffset val="100"/>
        <c:noMultiLvlLbl val="0"/>
      </c:catAx>
      <c:valAx>
        <c:axId val="1653574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53559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06821061054599"/>
          <c:y val="4.756839529326367E-2"/>
          <c:w val="0.85388765876366979"/>
          <c:h val="0.85294133063754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1298524142710162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18 (14,9%)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582744923345505E-3"/>
                  <c:y val="-7.7406910084099985E-3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12(9,9%)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55163282230336E-3"/>
                  <c:y val="1.6386565329996976E-3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33 (27,3%)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4282303322807225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32 (26,4%)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055163282230336E-3"/>
                  <c:y val="-9.0373733344346879E-7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26 (21,5%)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12</c:v>
                </c:pt>
                <c:pt idx="2">
                  <c:v>33</c:v>
                </c:pt>
                <c:pt idx="3">
                  <c:v>32</c:v>
                </c:pt>
                <c:pt idx="4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617536"/>
        <c:axId val="133619072"/>
      </c:barChart>
      <c:catAx>
        <c:axId val="13361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3619072"/>
        <c:crosses val="autoZero"/>
        <c:auto val="1"/>
        <c:lblAlgn val="ctr"/>
        <c:lblOffset val="100"/>
        <c:noMultiLvlLbl val="0"/>
      </c:catAx>
      <c:valAx>
        <c:axId val="1336190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36175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59576635779376"/>
          <c:y val="3.6808426298204883E-2"/>
          <c:w val="0.50144151359460587"/>
          <c:h val="0.85673518399531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5981577432354635E-3"/>
                  <c:y val="9.3522019831397185E-17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7 (5,7%) 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987718288237302E-3"/>
                  <c:y val="2.5506300056113858E-3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41 (33,9%)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60 (49,6%)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5506300056113858E-3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57(47,1%)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987718288236422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44 (36,4%)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Другое</c:v>
                </c:pt>
                <c:pt idx="1">
                  <c:v>Усилить воспитательную работу со студентами</c:v>
                </c:pt>
                <c:pt idx="2">
                  <c:v>Улучшить материально-техническое оснащение колледжа</c:v>
                </c:pt>
                <c:pt idx="3">
                  <c:v>Уделять особое внимание индивидуальной работе с учащимися</c:v>
                </c:pt>
                <c:pt idx="4">
                  <c:v>Повысить уровень преподавания дисциплин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41</c:v>
                </c:pt>
                <c:pt idx="2">
                  <c:v>60</c:v>
                </c:pt>
                <c:pt idx="3">
                  <c:v>57</c:v>
                </c:pt>
                <c:pt idx="4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172032"/>
        <c:axId val="134182016"/>
      </c:barChart>
      <c:catAx>
        <c:axId val="134172032"/>
        <c:scaling>
          <c:orientation val="minMax"/>
        </c:scaling>
        <c:delete val="0"/>
        <c:axPos val="l"/>
        <c:majorTickMark val="out"/>
        <c:minorTickMark val="none"/>
        <c:tickLblPos val="nextTo"/>
        <c:crossAx val="134182016"/>
        <c:crosses val="autoZero"/>
        <c:auto val="1"/>
        <c:lblAlgn val="ctr"/>
        <c:lblOffset val="100"/>
        <c:noMultiLvlLbl val="0"/>
      </c:catAx>
      <c:valAx>
        <c:axId val="1341820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4172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59576635779376"/>
          <c:y val="3.6808426298204883E-2"/>
          <c:w val="0.50144151359460587"/>
          <c:h val="0.85673518399531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592016887353675E-2"/>
                  <c:y val="-2.55063000561138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 (25,6%)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55063000561138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 (27,3%)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64 (52,9%)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Затрудняюсь ответить</c:v>
                </c:pt>
                <c:pt idx="1">
                  <c:v>Нет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</c:v>
                </c:pt>
                <c:pt idx="1">
                  <c:v>33</c:v>
                </c:pt>
                <c:pt idx="2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630848"/>
        <c:axId val="159632384"/>
      </c:barChart>
      <c:catAx>
        <c:axId val="159630848"/>
        <c:scaling>
          <c:orientation val="minMax"/>
        </c:scaling>
        <c:delete val="0"/>
        <c:axPos val="l"/>
        <c:majorTickMark val="out"/>
        <c:minorTickMark val="none"/>
        <c:tickLblPos val="nextTo"/>
        <c:crossAx val="159632384"/>
        <c:crosses val="autoZero"/>
        <c:auto val="1"/>
        <c:lblAlgn val="ctr"/>
        <c:lblOffset val="100"/>
        <c:noMultiLvlLbl val="0"/>
      </c:catAx>
      <c:valAx>
        <c:axId val="159632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9630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  <c:pt idx="1">
                  <c:v>35</c:v>
                </c:pt>
                <c:pt idx="2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</c:v>
                </c:pt>
                <c:pt idx="1">
                  <c:v>24</c:v>
                </c:pt>
                <c:pt idx="2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19</c:v>
                </c:pt>
                <c:pt idx="1">
                  <c:v>18</c:v>
                </c:pt>
                <c:pt idx="2">
                  <c:v>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23</c:v>
                </c:pt>
                <c:pt idx="1">
                  <c:v>20</c:v>
                </c:pt>
                <c:pt idx="2">
                  <c:v>22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26</c:v>
                </c:pt>
                <c:pt idx="1">
                  <c:v>24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273984"/>
        <c:axId val="165275520"/>
      </c:barChart>
      <c:catAx>
        <c:axId val="165273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65275520"/>
        <c:crosses val="autoZero"/>
        <c:auto val="1"/>
        <c:lblAlgn val="ctr"/>
        <c:lblOffset val="100"/>
        <c:noMultiLvlLbl val="0"/>
      </c:catAx>
      <c:valAx>
        <c:axId val="1652755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52739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</c:v>
                </c:pt>
                <c:pt idx="1">
                  <c:v>19</c:v>
                </c:pt>
                <c:pt idx="2">
                  <c:v>18</c:v>
                </c:pt>
                <c:pt idx="3">
                  <c:v>20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32</c:v>
                </c:pt>
                <c:pt idx="1">
                  <c:v>23</c:v>
                </c:pt>
                <c:pt idx="2">
                  <c:v>15</c:v>
                </c:pt>
                <c:pt idx="3">
                  <c:v>27</c:v>
                </c:pt>
                <c:pt idx="4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35</c:v>
                </c:pt>
                <c:pt idx="1">
                  <c:v>15</c:v>
                </c:pt>
                <c:pt idx="2">
                  <c:v>16</c:v>
                </c:pt>
                <c:pt idx="3">
                  <c:v>20</c:v>
                </c:pt>
                <c:pt idx="4">
                  <c:v>35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31</c:v>
                </c:pt>
                <c:pt idx="1">
                  <c:v>25</c:v>
                </c:pt>
                <c:pt idx="2">
                  <c:v>18</c:v>
                </c:pt>
                <c:pt idx="3">
                  <c:v>17</c:v>
                </c:pt>
                <c:pt idx="4">
                  <c:v>30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40</c:v>
                </c:pt>
                <c:pt idx="1">
                  <c:v>18</c:v>
                </c:pt>
                <c:pt idx="2">
                  <c:v>23</c:v>
                </c:pt>
                <c:pt idx="3">
                  <c:v>18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376768"/>
        <c:axId val="165378304"/>
      </c:barChart>
      <c:catAx>
        <c:axId val="165376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65378304"/>
        <c:crosses val="autoZero"/>
        <c:auto val="1"/>
        <c:lblAlgn val="ctr"/>
        <c:lblOffset val="100"/>
        <c:noMultiLvlLbl val="0"/>
      </c:catAx>
      <c:valAx>
        <c:axId val="165378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53767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</c:v>
                </c:pt>
                <c:pt idx="1">
                  <c:v>39</c:v>
                </c:pt>
                <c:pt idx="2">
                  <c:v>36</c:v>
                </c:pt>
                <c:pt idx="3">
                  <c:v>32</c:v>
                </c:pt>
                <c:pt idx="4">
                  <c:v>39</c:v>
                </c:pt>
                <c:pt idx="5">
                  <c:v>38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14</c:v>
                </c:pt>
                <c:pt idx="1">
                  <c:v>16</c:v>
                </c:pt>
                <c:pt idx="2">
                  <c:v>23</c:v>
                </c:pt>
                <c:pt idx="3">
                  <c:v>21</c:v>
                </c:pt>
                <c:pt idx="4">
                  <c:v>11</c:v>
                </c:pt>
                <c:pt idx="5">
                  <c:v>17</c:v>
                </c:pt>
                <c:pt idx="6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13</c:v>
                </c:pt>
                <c:pt idx="1">
                  <c:v>16</c:v>
                </c:pt>
                <c:pt idx="2">
                  <c:v>12</c:v>
                </c:pt>
                <c:pt idx="3">
                  <c:v>17</c:v>
                </c:pt>
                <c:pt idx="4">
                  <c:v>17</c:v>
                </c:pt>
                <c:pt idx="5">
                  <c:v>15</c:v>
                </c:pt>
                <c:pt idx="6">
                  <c:v>19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9</c:v>
                </c:pt>
                <c:pt idx="1">
                  <c:v>10</c:v>
                </c:pt>
                <c:pt idx="2">
                  <c:v>10</c:v>
                </c:pt>
                <c:pt idx="3">
                  <c:v>14</c:v>
                </c:pt>
                <c:pt idx="4">
                  <c:v>8</c:v>
                </c:pt>
                <c:pt idx="5">
                  <c:v>11</c:v>
                </c:pt>
                <c:pt idx="6">
                  <c:v>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31</c:v>
                </c:pt>
                <c:pt idx="1">
                  <c:v>26</c:v>
                </c:pt>
                <c:pt idx="2">
                  <c:v>25</c:v>
                </c:pt>
                <c:pt idx="3">
                  <c:v>23</c:v>
                </c:pt>
                <c:pt idx="4">
                  <c:v>31</c:v>
                </c:pt>
                <c:pt idx="5">
                  <c:v>26</c:v>
                </c:pt>
                <c:pt idx="6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864576"/>
        <c:axId val="165866112"/>
      </c:barChart>
      <c:catAx>
        <c:axId val="165864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65866112"/>
        <c:crosses val="autoZero"/>
        <c:auto val="1"/>
        <c:lblAlgn val="ctr"/>
        <c:lblOffset val="100"/>
        <c:noMultiLvlLbl val="0"/>
      </c:catAx>
      <c:valAx>
        <c:axId val="1658661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58645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</c:v>
                </c:pt>
                <c:pt idx="1">
                  <c:v>49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группы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МЭГ</c:v>
                </c:pt>
                <c:pt idx="1">
                  <c:v>ПНиГ</c:v>
                </c:pt>
                <c:pt idx="2">
                  <c:v>ТВ</c:v>
                </c:pt>
                <c:pt idx="3">
                  <c:v>Э</c:v>
                </c:pt>
                <c:pt idx="4">
                  <c:v>ЭС, ЭПП</c:v>
                </c:pt>
                <c:pt idx="5">
                  <c:v>ЭСС</c:v>
                </c:pt>
                <c:pt idx="6">
                  <c:v>ТП</c:v>
                </c:pt>
                <c:pt idx="7">
                  <c:v>ЛЭ</c:v>
                </c:pt>
                <c:pt idx="8">
                  <c:v>РЭНиГ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</c:v>
                </c:pt>
                <c:pt idx="1">
                  <c:v>19</c:v>
                </c:pt>
                <c:pt idx="2">
                  <c:v>10</c:v>
                </c:pt>
                <c:pt idx="3">
                  <c:v>30</c:v>
                </c:pt>
                <c:pt idx="4">
                  <c:v>19</c:v>
                </c:pt>
                <c:pt idx="5">
                  <c:v>6</c:v>
                </c:pt>
                <c:pt idx="6">
                  <c:v>3</c:v>
                </c:pt>
                <c:pt idx="7">
                  <c:v>14</c:v>
                </c:pt>
                <c:pt idx="8">
                  <c:v>26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Буджетная</c:v>
                </c:pt>
                <c:pt idx="1">
                  <c:v>Комерческая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59576635779376"/>
          <c:y val="3.6808426298204883E-2"/>
          <c:w val="0.50144151359460587"/>
          <c:h val="0.85673518399531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ru-RU" dirty="0" smtClean="0"/>
                      <a:t> (4%)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50</a:t>
                    </a:r>
                    <a:r>
                      <a:rPr lang="ru-RU" dirty="0" smtClean="0"/>
                      <a:t> (41,3</a:t>
                    </a:r>
                    <a:r>
                      <a:rPr lang="ru-RU" baseline="0" dirty="0" smtClean="0"/>
                      <a:t> 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30</a:t>
                    </a:r>
                    <a:r>
                      <a:rPr lang="ru-RU" dirty="0" smtClean="0"/>
                      <a:t> (24,8%)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46</a:t>
                    </a:r>
                    <a:r>
                      <a:rPr lang="ru-RU" dirty="0" smtClean="0"/>
                      <a:t>(38%)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83</a:t>
                    </a:r>
                    <a:r>
                      <a:rPr lang="ru-RU" sz="2000" dirty="0" smtClean="0"/>
                      <a:t> (68,6%)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Другое</c:v>
                </c:pt>
                <c:pt idx="1">
                  <c:v>Возможность дальнейшего обучения в ВУЗе</c:v>
                </c:pt>
                <c:pt idx="2">
                  <c:v>Воспитание личностных и профессиональных качеств</c:v>
                </c:pt>
                <c:pt idx="3">
                  <c:v>Трудоустройство по специальности</c:v>
                </c:pt>
                <c:pt idx="4">
                  <c:v>Получение профессиональных знаний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50</c:v>
                </c:pt>
                <c:pt idx="2">
                  <c:v>30</c:v>
                </c:pt>
                <c:pt idx="3">
                  <c:v>46</c:v>
                </c:pt>
                <c:pt idx="4">
                  <c:v>83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6352384"/>
        <c:axId val="151030400"/>
      </c:barChart>
      <c:catAx>
        <c:axId val="146352384"/>
        <c:scaling>
          <c:orientation val="minMax"/>
        </c:scaling>
        <c:delete val="0"/>
        <c:axPos val="l"/>
        <c:majorTickMark val="out"/>
        <c:minorTickMark val="none"/>
        <c:tickLblPos val="nextTo"/>
        <c:crossAx val="151030400"/>
        <c:crosses val="autoZero"/>
        <c:auto val="1"/>
        <c:lblAlgn val="ctr"/>
        <c:lblOffset val="100"/>
        <c:noMultiLvlLbl val="0"/>
      </c:catAx>
      <c:valAx>
        <c:axId val="1510304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6352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удобство расписания занятий</c:v>
                </c:pt>
                <c:pt idx="1">
                  <c:v>аудиторных занятий и самостоятельной работы обучающихся</c:v>
                </c:pt>
                <c:pt idx="2">
                  <c:v>организацией и проведением практик</c:v>
                </c:pt>
                <c:pt idx="3">
                  <c:v>организацией курсового и дипломного проектирования (для студентов 3 курсов)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</c:v>
                </c:pt>
                <c:pt idx="1">
                  <c:v>70</c:v>
                </c:pt>
                <c:pt idx="2">
                  <c:v>60</c:v>
                </c:pt>
                <c:pt idx="3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удобство расписания занятий</c:v>
                </c:pt>
                <c:pt idx="1">
                  <c:v>аудиторных занятий и самостоятельной работы обучающихся</c:v>
                </c:pt>
                <c:pt idx="2">
                  <c:v>организацией и проведением практик</c:v>
                </c:pt>
                <c:pt idx="3">
                  <c:v>организацией курсового и дипломного проектирования (для студентов 3 курсов)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43</c:v>
                </c:pt>
                <c:pt idx="1">
                  <c:v>46</c:v>
                </c:pt>
                <c:pt idx="2">
                  <c:v>42</c:v>
                </c:pt>
                <c:pt idx="3">
                  <c:v>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удобство расписания занятий</c:v>
                </c:pt>
                <c:pt idx="1">
                  <c:v>аудиторных занятий и самостоятельной работы обучающихся</c:v>
                </c:pt>
                <c:pt idx="2">
                  <c:v>организацией и проведением практик</c:v>
                </c:pt>
                <c:pt idx="3">
                  <c:v>организацией курсового и дипломного проектирования (для студентов 3 курсов)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19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038720"/>
        <c:axId val="121040256"/>
      </c:barChart>
      <c:catAx>
        <c:axId val="121038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1040256"/>
        <c:crosses val="autoZero"/>
        <c:auto val="1"/>
        <c:lblAlgn val="ctr"/>
        <c:lblOffset val="100"/>
        <c:noMultiLvlLbl val="0"/>
      </c:catAx>
      <c:valAx>
        <c:axId val="1210402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10387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наличие и доступность современных учебников</c:v>
                </c:pt>
                <c:pt idx="1">
                  <c:v>методических указаний и рекомендаций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</c:v>
                </c:pt>
                <c:pt idx="1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наличие и доступность современных учебников</c:v>
                </c:pt>
                <c:pt idx="1">
                  <c:v>методических указаний и рекомендаций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39</c:v>
                </c:pt>
                <c:pt idx="1">
                  <c:v>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наличие и доступность современных учебников</c:v>
                </c:pt>
                <c:pt idx="1">
                  <c:v>методических указаний и рекомендаций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13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237312"/>
        <c:axId val="122238848"/>
      </c:barChart>
      <c:catAx>
        <c:axId val="122237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22238848"/>
        <c:crosses val="autoZero"/>
        <c:auto val="1"/>
        <c:lblAlgn val="ctr"/>
        <c:lblOffset val="100"/>
        <c:noMultiLvlLbl val="0"/>
      </c:catAx>
      <c:valAx>
        <c:axId val="1222388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22373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состояние учебных и производственных помещений</c:v>
                </c:pt>
                <c:pt idx="1">
                  <c:v>лабораторного оборудования</c:v>
                </c:pt>
                <c:pt idx="2">
                  <c:v>наличие и доступность современных технических средств обучения</c:v>
                </c:pt>
                <c:pt idx="3">
                  <c:v>доступность и полнота информации об образовательном процессе, возможность связаться с преподавателями для получения консультации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</c:v>
                </c:pt>
                <c:pt idx="1">
                  <c:v>85</c:v>
                </c:pt>
                <c:pt idx="2">
                  <c:v>74</c:v>
                </c:pt>
                <c:pt idx="3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состояние учебных и производственных помещений</c:v>
                </c:pt>
                <c:pt idx="1">
                  <c:v>лабораторного оборудования</c:v>
                </c:pt>
                <c:pt idx="2">
                  <c:v>наличие и доступность современных технических средств обучения</c:v>
                </c:pt>
                <c:pt idx="3">
                  <c:v>доступность и полнота информации об образовательном процессе, возможность связаться с преподавателями для получения консультации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</c:v>
                </c:pt>
                <c:pt idx="1">
                  <c:v>34</c:v>
                </c:pt>
                <c:pt idx="2">
                  <c:v>38</c:v>
                </c:pt>
                <c:pt idx="3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состояние учебных и производственных помещений</c:v>
                </c:pt>
                <c:pt idx="1">
                  <c:v>лабораторного оборудования</c:v>
                </c:pt>
                <c:pt idx="2">
                  <c:v>наличие и доступность современных технических средств обучения</c:v>
                </c:pt>
                <c:pt idx="3">
                  <c:v>доступность и полнота информации об образовательном процессе, возможность связаться с преподавателями для получения консультации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27040"/>
        <c:axId val="122328576"/>
      </c:barChart>
      <c:catAx>
        <c:axId val="122327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2328576"/>
        <c:crosses val="autoZero"/>
        <c:auto val="1"/>
        <c:lblAlgn val="ctr"/>
        <c:lblOffset val="100"/>
        <c:noMultiLvlLbl val="0"/>
      </c:catAx>
      <c:valAx>
        <c:axId val="1223285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23270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новизна</c:v>
                </c:pt>
                <c:pt idx="1">
                  <c:v>глубина</c:v>
                </c:pt>
                <c:pt idx="2">
                  <c:v>прочность</c:v>
                </c:pt>
                <c:pt idx="3">
                  <c:v>практическая значимость</c:v>
                </c:pt>
                <c:pt idx="4">
                  <c:v>жизненная ценность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67</c:v>
                </c:pt>
                <c:pt idx="1">
                  <c:v>67</c:v>
                </c:pt>
                <c:pt idx="2">
                  <c:v>71</c:v>
                </c:pt>
                <c:pt idx="3">
                  <c:v>70</c:v>
                </c:pt>
                <c:pt idx="4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новизна</c:v>
                </c:pt>
                <c:pt idx="1">
                  <c:v>глубина</c:v>
                </c:pt>
                <c:pt idx="2">
                  <c:v>прочность</c:v>
                </c:pt>
                <c:pt idx="3">
                  <c:v>практическая значимость</c:v>
                </c:pt>
                <c:pt idx="4">
                  <c:v>жизненная ценность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48</c:v>
                </c:pt>
                <c:pt idx="1">
                  <c:v>49</c:v>
                </c:pt>
                <c:pt idx="2">
                  <c:v>44</c:v>
                </c:pt>
                <c:pt idx="3">
                  <c:v>44</c:v>
                </c:pt>
                <c:pt idx="4">
                  <c:v>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новизна</c:v>
                </c:pt>
                <c:pt idx="1">
                  <c:v>глубина</c:v>
                </c:pt>
                <c:pt idx="2">
                  <c:v>прочность</c:v>
                </c:pt>
                <c:pt idx="3">
                  <c:v>практическая значимость</c:v>
                </c:pt>
                <c:pt idx="4">
                  <c:v>жизненная ценность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667584"/>
        <c:axId val="123669120"/>
      </c:barChart>
      <c:catAx>
        <c:axId val="123667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3669120"/>
        <c:crosses val="autoZero"/>
        <c:auto val="1"/>
        <c:lblAlgn val="ctr"/>
        <c:lblOffset val="100"/>
        <c:noMultiLvlLbl val="0"/>
      </c:catAx>
      <c:valAx>
        <c:axId val="12366912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236675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1548AB-AD78-10B2-43C2-23B8F7205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4743" y="1397923"/>
            <a:ext cx="9144000" cy="4808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/>
              <a:t>Анкета оценки удовлетворенности студентов качеством образовательных услуг, предоставляемых </a:t>
            </a:r>
            <a:r>
              <a:rPr lang="ru-RU" sz="4000" i="1" dirty="0" smtClean="0"/>
              <a:t>ГАПОУ </a:t>
            </a:r>
            <a:r>
              <a:rPr lang="ru-RU" sz="4000" i="1" dirty="0"/>
              <a:t>РС (Я</a:t>
            </a:r>
            <a:r>
              <a:rPr lang="ru-RU" sz="4000" i="1" dirty="0" smtClean="0"/>
              <a:t>) «МРТК» </a:t>
            </a:r>
            <a:r>
              <a:rPr lang="ru-RU" sz="4000" i="1" dirty="0"/>
              <a:t>«</a:t>
            </a:r>
            <a:r>
              <a:rPr lang="ru-RU" sz="4000" i="1" dirty="0" err="1"/>
              <a:t>Светлинское</a:t>
            </a:r>
            <a:r>
              <a:rPr lang="ru-RU" sz="4000" i="1" dirty="0"/>
              <a:t> отделение энергетики, нефти и газа</a:t>
            </a:r>
            <a:r>
              <a:rPr lang="ru-RU" sz="4000" i="1" dirty="0" smtClean="0"/>
              <a:t>»</a:t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3600" i="1" dirty="0" smtClean="0"/>
              <a:t>Апрель 2023 г.</a:t>
            </a:r>
            <a:endParaRPr lang="ru-RU" sz="3600" i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ABE300BC-E725-D0AC-C532-5C03EF2D1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42" y="204893"/>
            <a:ext cx="676715" cy="9571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1E54DE1-378C-6B60-5931-CAD793DACE67}"/>
              </a:ext>
            </a:extLst>
          </p:cNvPr>
          <p:cNvSpPr txBox="1"/>
          <p:nvPr/>
        </p:nvSpPr>
        <p:spPr>
          <a:xfrm>
            <a:off x="1824038" y="360306"/>
            <a:ext cx="8543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МИНИСТЕРСТВО ОБРАЗОВАНИЯ И НАУКИ РЕСПУБЛИКИ САХА (ЯКУТИЯ)</a:t>
            </a:r>
          </a:p>
          <a:p>
            <a:r>
              <a:rPr lang="ru-RU" dirty="0"/>
              <a:t> ГАПОУ  РС (Я) «Региональный технический колледж в </a:t>
            </a:r>
            <a:r>
              <a:rPr lang="ru-RU" dirty="0" err="1"/>
              <a:t>г.Мирном</a:t>
            </a:r>
            <a:r>
              <a:rPr lang="ru-RU" dirty="0"/>
              <a:t>»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F613575-6F1F-E062-2006-65CDF6DC1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8743" y="214088"/>
            <a:ext cx="755970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3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Устраивает ли Вас качество приобретаемых в процессе обучения знаний, умений и навыков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081611"/>
              </p:ext>
            </p:extLst>
          </p:nvPr>
        </p:nvGraphicFramePr>
        <p:xfrm>
          <a:off x="1366982" y="1006763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6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Каковы, по Вашему мнению, отношения: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953515"/>
              </p:ext>
            </p:extLst>
          </p:nvPr>
        </p:nvGraphicFramePr>
        <p:xfrm>
          <a:off x="1366982" y="1006763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360" y="386366"/>
            <a:ext cx="10094975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Полезность приобретенных за время обучения знаний, умений и навыков для трудоустройства и успешной работы по полученной профессии (специальности)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904556"/>
              </p:ext>
            </p:extLst>
          </p:nvPr>
        </p:nvGraphicFramePr>
        <p:xfrm>
          <a:off x="1170432" y="1828800"/>
          <a:ext cx="10716768" cy="459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3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360" y="386366"/>
            <a:ext cx="10094975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Полезность приобретенных за время обучения знаний, умений и навыков для трудоустройства и успешной работы по полученной профессии (специальности)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770709"/>
              </p:ext>
            </p:extLst>
          </p:nvPr>
        </p:nvGraphicFramePr>
        <p:xfrm>
          <a:off x="1170432" y="1828800"/>
          <a:ext cx="10716768" cy="459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3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Удовлетворены ли Вы </a:t>
            </a:r>
            <a:r>
              <a:rPr lang="ru-RU" sz="2400" dirty="0" smtClean="0"/>
              <a:t>признанием </a:t>
            </a:r>
            <a:r>
              <a:rPr lang="ru-RU" sz="2400" dirty="0"/>
              <a:t>успехов в учебной и внеурочной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842037"/>
              </p:ext>
            </p:extLst>
          </p:nvPr>
        </p:nvGraphicFramePr>
        <p:xfrm>
          <a:off x="1366982" y="1061627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3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Удовлетворены ли Вы </a:t>
            </a:r>
            <a:r>
              <a:rPr lang="ru-RU" sz="2400" dirty="0" smtClean="0"/>
              <a:t>организацией </a:t>
            </a:r>
            <a:r>
              <a:rPr lang="ru-RU" sz="2400" dirty="0"/>
              <a:t>воспитательной работы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014800"/>
              </p:ext>
            </p:extLst>
          </p:nvPr>
        </p:nvGraphicFramePr>
        <p:xfrm>
          <a:off x="1366982" y="1061627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16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609" y="294926"/>
            <a:ext cx="8926004" cy="7724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Что необходимо сделать для повышения качества образования в колледже?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635959"/>
              </p:ext>
            </p:extLst>
          </p:nvPr>
        </p:nvGraphicFramePr>
        <p:xfrm>
          <a:off x="1115568" y="1261872"/>
          <a:ext cx="10588752" cy="497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5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609" y="294926"/>
            <a:ext cx="8926004" cy="772428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Намерены ли Вы рекомендовать для поступления колледж друзьям и знакомым?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463692"/>
              </p:ext>
            </p:extLst>
          </p:nvPr>
        </p:nvGraphicFramePr>
        <p:xfrm>
          <a:off x="1152514" y="1252636"/>
          <a:ext cx="10588752" cy="497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4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Насколько Вас устраивают образовательные услуги в колледже по следующим позициям: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939383"/>
              </p:ext>
            </p:extLst>
          </p:nvPr>
        </p:nvGraphicFramePr>
        <p:xfrm>
          <a:off x="2688966" y="1496290"/>
          <a:ext cx="8915400" cy="4299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816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299" y="274975"/>
            <a:ext cx="8911687" cy="955309"/>
          </a:xfrm>
        </p:spPr>
        <p:txBody>
          <a:bodyPr/>
          <a:lstStyle/>
          <a:p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Насколько Вас устраивает социально-бытовая инфраструктура колледжа по следующим позициям: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824764"/>
              </p:ext>
            </p:extLst>
          </p:nvPr>
        </p:nvGraphicFramePr>
        <p:xfrm>
          <a:off x="1097280" y="1080655"/>
          <a:ext cx="10407333" cy="540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009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6292" y="254656"/>
            <a:ext cx="950955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Ваш </a:t>
            </a:r>
            <a:r>
              <a:rPr lang="ru-RU" dirty="0" smtClean="0"/>
              <a:t>пол</a:t>
            </a:r>
            <a:br>
              <a:rPr lang="ru-RU" dirty="0" smtClean="0"/>
            </a:br>
            <a:r>
              <a:rPr lang="ru-RU" sz="2800" dirty="0" smtClean="0"/>
              <a:t>Всего в анкетировании приняло участие </a:t>
            </a:r>
            <a:r>
              <a:rPr lang="ru-RU" sz="2800" b="1" dirty="0" smtClean="0"/>
              <a:t>121 </a:t>
            </a:r>
            <a:r>
              <a:rPr lang="ru-RU" sz="2800" dirty="0" smtClean="0"/>
              <a:t>студент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901463"/>
              </p:ext>
            </p:extLst>
          </p:nvPr>
        </p:nvGraphicFramePr>
        <p:xfrm>
          <a:off x="2025795" y="1514763"/>
          <a:ext cx="8915400" cy="4498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28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299" y="274976"/>
            <a:ext cx="8911687" cy="722552"/>
          </a:xfrm>
        </p:spPr>
        <p:txBody>
          <a:bodyPr/>
          <a:lstStyle/>
          <a:p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Если Вы проживаете в общежитии, устраивают ли Вас: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013617"/>
              </p:ext>
            </p:extLst>
          </p:nvPr>
        </p:nvGraphicFramePr>
        <p:xfrm>
          <a:off x="1097280" y="1080655"/>
          <a:ext cx="10407333" cy="540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99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Курс, на котором Вы учитесь?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715628"/>
              </p:ext>
            </p:extLst>
          </p:nvPr>
        </p:nvGraphicFramePr>
        <p:xfrm>
          <a:off x="2589213" y="1440873"/>
          <a:ext cx="8915400" cy="4470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77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0561" y="245419"/>
            <a:ext cx="8911687" cy="5766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Специальность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18647"/>
              </p:ext>
            </p:extLst>
          </p:nvPr>
        </p:nvGraphicFramePr>
        <p:xfrm>
          <a:off x="1274617" y="840509"/>
          <a:ext cx="10797309" cy="5874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62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2675"/>
          </a:xfrm>
        </p:spPr>
        <p:txBody>
          <a:bodyPr/>
          <a:lstStyle/>
          <a:p>
            <a:r>
              <a:rPr lang="ru-RU" dirty="0" smtClean="0"/>
              <a:t>Форма обучения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310428"/>
              </p:ext>
            </p:extLst>
          </p:nvPr>
        </p:nvGraphicFramePr>
        <p:xfrm>
          <a:off x="1690255" y="1228436"/>
          <a:ext cx="9814358" cy="4683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38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609" y="294926"/>
            <a:ext cx="8926004" cy="77242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Цель Вашего поступления в колледж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024865"/>
              </p:ext>
            </p:extLst>
          </p:nvPr>
        </p:nvGraphicFramePr>
        <p:xfrm>
          <a:off x="881149" y="1014153"/>
          <a:ext cx="10823171" cy="5226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3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21774"/>
            <a:ext cx="8911687" cy="1058386"/>
          </a:xfrm>
        </p:spPr>
        <p:txBody>
          <a:bodyPr>
            <a:normAutofit fontScale="90000"/>
          </a:bodyPr>
          <a:lstStyle/>
          <a:p>
            <a:r>
              <a:rPr lang="ru-RU" dirty="0"/>
              <a:t>Устраивает ли Вас качество организации образовательного процесса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218486"/>
              </p:ext>
            </p:extLst>
          </p:nvPr>
        </p:nvGraphicFramePr>
        <p:xfrm>
          <a:off x="1225481" y="1335210"/>
          <a:ext cx="10297605" cy="5290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68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344" y="240062"/>
            <a:ext cx="10405872" cy="92372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Устраивает ли Вас качество учебно-методического обеспечения образовательного процесса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661795"/>
              </p:ext>
            </p:extLst>
          </p:nvPr>
        </p:nvGraphicFramePr>
        <p:xfrm>
          <a:off x="1413164" y="1136073"/>
          <a:ext cx="10091449" cy="540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1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Устраивает ли вас качество материально-технического обеспечения образовательного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793198"/>
              </p:ext>
            </p:extLst>
          </p:nvPr>
        </p:nvGraphicFramePr>
        <p:xfrm>
          <a:off x="1366982" y="1006763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29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4885</TotalTime>
  <Words>306</Words>
  <Application>Microsoft Office PowerPoint</Application>
  <PresentationFormat>Произвольный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Легкий дым</vt:lpstr>
      <vt:lpstr>Анкета оценки удовлетворенности студентов качеством образовательных услуг, предоставляемых ГАПОУ РС (Я) «МРТК» «Светлинское отделение энергетики, нефти и газа»  Апрель 2023 г.</vt:lpstr>
      <vt:lpstr>Ваш пол Всего в анкетировании приняло участие 121 студент</vt:lpstr>
      <vt:lpstr>Курс, на котором Вы учитесь?</vt:lpstr>
      <vt:lpstr>Специальность</vt:lpstr>
      <vt:lpstr>Форма обучения</vt:lpstr>
      <vt:lpstr>Цель Вашего поступления в колледж</vt:lpstr>
      <vt:lpstr>Устраивает ли Вас качество организации образовательного процесса </vt:lpstr>
      <vt:lpstr>Устраивает ли Вас качество учебно-методического обеспечения образовательного процесса</vt:lpstr>
      <vt:lpstr>Устраивает ли вас качество материально-технического обеспечения образовательного </vt:lpstr>
      <vt:lpstr>Устраивает ли Вас качество приобретаемых в процессе обучения знаний, умений и навыков </vt:lpstr>
      <vt:lpstr>Каковы, по Вашему мнению, отношения: </vt:lpstr>
      <vt:lpstr>Полезность приобретенных за время обучения знаний, умений и навыков для трудоустройства и успешной работы по полученной профессии (специальности) </vt:lpstr>
      <vt:lpstr>Полезность приобретенных за время обучения знаний, умений и навыков для трудоустройства и успешной работы по полученной профессии (специальности) </vt:lpstr>
      <vt:lpstr>Удовлетворены ли Вы признанием успехов в учебной и внеурочной деятельности</vt:lpstr>
      <vt:lpstr>Удовлетворены ли Вы организацией воспитательной работы</vt:lpstr>
      <vt:lpstr>Что необходимо сделать для повышения качества образования в колледже?</vt:lpstr>
      <vt:lpstr>Намерены ли Вы рекомендовать для поступления колледж друзьям и знакомым?</vt:lpstr>
      <vt:lpstr>Насколько Вас устраивают образовательные услуги в колледже по следующим позициям:</vt:lpstr>
      <vt:lpstr>Насколько Вас устраивает социально-бытовая инфраструктура колледжа по следующим позициям:</vt:lpstr>
      <vt:lpstr>Если Вы проживаете в общежитии, устраивают ли Вас: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Выявление возможных причин неуспеваемости  ГАПОУ РС (Я) «МРТК»</dc:title>
  <dc:creator>Оюн Халтаева</dc:creator>
  <cp:lastModifiedBy>Admin</cp:lastModifiedBy>
  <cp:revision>58</cp:revision>
  <dcterms:created xsi:type="dcterms:W3CDTF">2022-12-27T23:54:24Z</dcterms:created>
  <dcterms:modified xsi:type="dcterms:W3CDTF">2023-04-19T01:44:52Z</dcterms:modified>
</cp:coreProperties>
</file>