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87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300" r:id="rId14"/>
    <p:sldId id="301" r:id="rId15"/>
    <p:sldId id="302" r:id="rId16"/>
    <p:sldId id="303" r:id="rId17"/>
    <p:sldId id="304" r:id="rId18"/>
    <p:sldId id="308" r:id="rId19"/>
    <p:sldId id="309" r:id="rId20"/>
    <p:sldId id="310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46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5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C00000"/>
              </a:solidFill>
              <a:ln>
                <a:solidFill>
                  <a:schemeClr val="accent1"/>
                </a:solidFill>
              </a:ln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2"/>
                <c:pt idx="0">
                  <c:v>Мужской</c:v>
                </c:pt>
                <c:pt idx="1">
                  <c:v>Женский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76</c:v>
                </c:pt>
                <c:pt idx="1">
                  <c:v>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доброжелательные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между студентами</c:v>
                </c:pt>
                <c:pt idx="1">
                  <c:v>между преподавателями и студентами (в учебном процессе)</c:v>
                </c:pt>
                <c:pt idx="2">
                  <c:v>между преподавателями и студентами (вне учеб-ного процесса)</c:v>
                </c:pt>
                <c:pt idx="3">
                  <c:v>между студентами и администрацией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85</c:v>
                </c:pt>
                <c:pt idx="1">
                  <c:v>70</c:v>
                </c:pt>
                <c:pt idx="2">
                  <c:v>77</c:v>
                </c:pt>
                <c:pt idx="3">
                  <c:v>77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скорее доброжелательные, чем недоброжелательные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между студентами</c:v>
                </c:pt>
                <c:pt idx="1">
                  <c:v>между преподавателями и студентами (в учебном процессе)</c:v>
                </c:pt>
                <c:pt idx="2">
                  <c:v>между преподавателями и студентами (вне учеб-ного процесса)</c:v>
                </c:pt>
                <c:pt idx="3">
                  <c:v>между студентами и администрацией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21</c:v>
                </c:pt>
                <c:pt idx="1">
                  <c:v>30</c:v>
                </c:pt>
                <c:pt idx="2">
                  <c:v>27</c:v>
                </c:pt>
                <c:pt idx="3">
                  <c:v>28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скорее недоброжелательные, чем доброжелательные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между студентами</c:v>
                </c:pt>
                <c:pt idx="1">
                  <c:v>между преподавателями и студентами (в учебном процессе)</c:v>
                </c:pt>
                <c:pt idx="2">
                  <c:v>между преподавателями и студентами (вне учеб-ного процесса)</c:v>
                </c:pt>
                <c:pt idx="3">
                  <c:v>между студентами и администрацией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5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недоброжелательные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между студентами</c:v>
                </c:pt>
                <c:pt idx="1">
                  <c:v>между преподавателями и студентами (в учебном процессе)</c:v>
                </c:pt>
                <c:pt idx="2">
                  <c:v>между преподавателями и студентами (вне учеб-ного процесса)</c:v>
                </c:pt>
                <c:pt idx="3">
                  <c:v>между студентами и администрацией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2</c:v>
                </c:pt>
                <c:pt idx="3">
                  <c:v>5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затрудняюсь ответить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между студентами</c:v>
                </c:pt>
                <c:pt idx="1">
                  <c:v>между преподавателями и студентами (в учебном процессе)</c:v>
                </c:pt>
                <c:pt idx="2">
                  <c:v>между преподавателями и студентами (вне учеб-ного процесса)</c:v>
                </c:pt>
                <c:pt idx="3">
                  <c:v>между студентами и администрацией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0</c:v>
                </c:pt>
                <c:pt idx="1">
                  <c:v>2</c:v>
                </c:pt>
                <c:pt idx="2">
                  <c:v>3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3949696"/>
        <c:axId val="135008256"/>
      </c:barChart>
      <c:catAx>
        <c:axId val="133949696"/>
        <c:scaling>
          <c:orientation val="minMax"/>
        </c:scaling>
        <c:delete val="0"/>
        <c:axPos val="b"/>
        <c:majorTickMark val="none"/>
        <c:minorTickMark val="none"/>
        <c:tickLblPos val="nextTo"/>
        <c:crossAx val="135008256"/>
        <c:crosses val="autoZero"/>
        <c:auto val="1"/>
        <c:lblAlgn val="ctr"/>
        <c:lblOffset val="100"/>
        <c:noMultiLvlLbl val="0"/>
      </c:catAx>
      <c:valAx>
        <c:axId val="13500825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3394969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 b="1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устраивает полностью</c:v>
                </c:pt>
                <c:pt idx="1">
                  <c:v>устраивает частично</c:v>
                </c:pt>
                <c:pt idx="2">
                  <c:v>не устраивает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70</c:v>
                </c:pt>
                <c:pt idx="1">
                  <c:v>38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устраивает полностью</c:v>
                </c:pt>
                <c:pt idx="1">
                  <c:v>устраивает частично</c:v>
                </c:pt>
                <c:pt idx="2">
                  <c:v>не устраивает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63</c:v>
                </c:pt>
                <c:pt idx="1">
                  <c:v>44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5055163282230336E-3"/>
                  <c:y val="-3.2294149873269757E-3"/>
                </c:manualLayout>
              </c:layout>
              <c:tx>
                <c:rich>
                  <a:bodyPr/>
                  <a:lstStyle/>
                  <a:p>
                    <a:pPr>
                      <a:defRPr b="1"/>
                    </a:pPr>
                    <a:r>
                      <a:rPr lang="ru-RU" b="1" dirty="0" smtClean="0"/>
                      <a:t>7 (6,4%)</a:t>
                    </a:r>
                    <a:endParaRPr lang="en-US" b="1" dirty="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5055163282230336E-3"/>
                  <c:y val="-8.1813533321970344E-3"/>
                </c:manualLayout>
              </c:layout>
              <c:tx>
                <c:rich>
                  <a:bodyPr/>
                  <a:lstStyle/>
                  <a:p>
                    <a:pPr>
                      <a:defRPr b="1"/>
                    </a:pPr>
                    <a:r>
                      <a:rPr lang="ru-RU" b="1" dirty="0" smtClean="0"/>
                      <a:t>8 (7,3%)</a:t>
                    </a:r>
                    <a:endParaRPr lang="en-US" b="1" dirty="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4.6640076304350561E-3"/>
                </c:manualLayout>
              </c:layout>
              <c:tx>
                <c:rich>
                  <a:bodyPr/>
                  <a:lstStyle/>
                  <a:p>
                    <a:pPr>
                      <a:defRPr b="1"/>
                    </a:pPr>
                    <a:r>
                      <a:rPr lang="ru-RU" b="1" dirty="0" smtClean="0"/>
                      <a:t>32 (29,1%)</a:t>
                    </a:r>
                    <a:endParaRPr lang="en-US" b="1" dirty="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5054176858479065E-3"/>
                  <c:y val="5.5554541361437018E-3"/>
                </c:manualLayout>
              </c:layout>
              <c:tx>
                <c:rich>
                  <a:bodyPr/>
                  <a:lstStyle/>
                  <a:p>
                    <a:pPr>
                      <a:defRPr b="1"/>
                    </a:pPr>
                    <a:r>
                      <a:rPr lang="ru-RU" b="1" dirty="0" smtClean="0"/>
                      <a:t>27(24,5%)</a:t>
                    </a:r>
                    <a:endParaRPr lang="en-US" b="1" dirty="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2527581641115168E-3"/>
                  <c:y val="4.6640076304350665E-3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3</a:t>
                    </a:r>
                    <a:r>
                      <a:rPr lang="en-US" b="1" dirty="0" smtClean="0"/>
                      <a:t>6</a:t>
                    </a:r>
                    <a:r>
                      <a:rPr lang="ru-RU" b="1" dirty="0" smtClean="0"/>
                      <a:t> (32,7%)</a:t>
                    </a:r>
                    <a:endParaRPr lang="en-US" b="1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</c:v>
                </c:pt>
                <c:pt idx="1">
                  <c:v>8</c:v>
                </c:pt>
                <c:pt idx="2">
                  <c:v>32</c:v>
                </c:pt>
                <c:pt idx="3">
                  <c:v>27</c:v>
                </c:pt>
                <c:pt idx="4">
                  <c:v>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5280384"/>
        <c:axId val="145344384"/>
      </c:barChart>
      <c:catAx>
        <c:axId val="145280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45344384"/>
        <c:crosses val="autoZero"/>
        <c:auto val="1"/>
        <c:lblAlgn val="ctr"/>
        <c:lblOffset val="100"/>
        <c:noMultiLvlLbl val="0"/>
      </c:catAx>
      <c:valAx>
        <c:axId val="14534438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4528038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 b="1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1.1298524142710162E-2"/>
                </c:manualLayout>
              </c:layout>
              <c:tx>
                <c:rich>
                  <a:bodyPr/>
                  <a:lstStyle/>
                  <a:p>
                    <a:pPr>
                      <a:defRPr sz="2000" b="1"/>
                    </a:pPr>
                    <a:r>
                      <a:rPr lang="ru-RU" sz="2000" b="1" dirty="0" smtClean="0"/>
                      <a:t>10 (9,1%)</a:t>
                    </a:r>
                    <a:endParaRPr lang="en-US" sz="2000" b="1" dirty="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7582744923345505E-3"/>
                  <c:y val="-7.7406910084099985E-3"/>
                </c:manualLayout>
              </c:layout>
              <c:tx>
                <c:rich>
                  <a:bodyPr/>
                  <a:lstStyle/>
                  <a:p>
                    <a:pPr>
                      <a:defRPr sz="2000" b="1"/>
                    </a:pPr>
                    <a:r>
                      <a:rPr lang="ru-RU" sz="2000" b="1" dirty="0" smtClean="0"/>
                      <a:t>8 (7,3%)</a:t>
                    </a:r>
                    <a:endParaRPr lang="en-US" sz="2000" b="1" dirty="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5055163282230336E-3"/>
                  <c:y val="1.6386565329996976E-3"/>
                </c:manualLayout>
              </c:layout>
              <c:tx>
                <c:rich>
                  <a:bodyPr/>
                  <a:lstStyle/>
                  <a:p>
                    <a:pPr>
                      <a:defRPr sz="2000" b="1"/>
                    </a:pPr>
                    <a:r>
                      <a:rPr lang="ru-RU" sz="2000" b="1" dirty="0" smtClean="0"/>
                      <a:t>25 (22,7%)</a:t>
                    </a:r>
                    <a:endParaRPr lang="en-US" sz="2000" b="1" dirty="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1.4282303322807225E-2"/>
                </c:manualLayout>
              </c:layout>
              <c:tx>
                <c:rich>
                  <a:bodyPr/>
                  <a:lstStyle/>
                  <a:p>
                    <a:pPr>
                      <a:defRPr sz="2000" b="1"/>
                    </a:pPr>
                    <a:r>
                      <a:rPr lang="ru-RU" sz="2000" b="1" dirty="0" smtClean="0"/>
                      <a:t>27 (24,5%)</a:t>
                    </a:r>
                    <a:endParaRPr lang="en-US" sz="2000" b="1" dirty="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5055163282230336E-3"/>
                  <c:y val="-9.0373733344346879E-7"/>
                </c:manualLayout>
              </c:layout>
              <c:tx>
                <c:rich>
                  <a:bodyPr/>
                  <a:lstStyle/>
                  <a:p>
                    <a:pPr>
                      <a:defRPr sz="2000" b="1"/>
                    </a:pPr>
                    <a:r>
                      <a:rPr lang="ru-RU" sz="2000" b="1" dirty="0" smtClean="0"/>
                      <a:t>40 (36,4%)</a:t>
                    </a:r>
                    <a:endParaRPr lang="en-US" sz="2000" b="1" dirty="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10</c:v>
                </c:pt>
                <c:pt idx="1">
                  <c:v>8</c:v>
                </c:pt>
                <c:pt idx="2">
                  <c:v>25</c:v>
                </c:pt>
                <c:pt idx="3">
                  <c:v>27</c:v>
                </c:pt>
                <c:pt idx="4">
                  <c:v>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6049664"/>
        <c:axId val="146485632"/>
      </c:barChart>
      <c:catAx>
        <c:axId val="146049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46485632"/>
        <c:crosses val="autoZero"/>
        <c:auto val="1"/>
        <c:lblAlgn val="ctr"/>
        <c:lblOffset val="100"/>
        <c:noMultiLvlLbl val="0"/>
      </c:catAx>
      <c:valAx>
        <c:axId val="14648563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4604966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 b="1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659576635779376"/>
          <c:y val="3.6808426298204883E-2"/>
          <c:w val="0.50144151359460587"/>
          <c:h val="0.8567351839953127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5981577432354635E-3"/>
                  <c:y val="9.3522019831397185E-17"/>
                </c:manualLayout>
              </c:layout>
              <c:tx>
                <c:rich>
                  <a:bodyPr/>
                  <a:lstStyle/>
                  <a:p>
                    <a:pPr>
                      <a:defRPr sz="2400" b="1"/>
                    </a:pPr>
                    <a:r>
                      <a:rPr lang="ru-RU" sz="2400" b="1" dirty="0" smtClean="0"/>
                      <a:t>9 (8,1%) </a:t>
                    </a:r>
                    <a:endParaRPr lang="en-US" sz="2400" b="1" dirty="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3987718288237302E-3"/>
                  <c:y val="2.5506300056113858E-3"/>
                </c:manualLayout>
              </c:layout>
              <c:tx>
                <c:rich>
                  <a:bodyPr/>
                  <a:lstStyle/>
                  <a:p>
                    <a:pPr>
                      <a:defRPr sz="2400" b="1"/>
                    </a:pPr>
                    <a:r>
                      <a:rPr lang="ru-RU" sz="2400" b="1" dirty="0" smtClean="0"/>
                      <a:t>26 (23,6%)</a:t>
                    </a:r>
                    <a:endParaRPr lang="en-US" sz="2400" b="1" dirty="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pPr>
                      <a:defRPr sz="2400" b="1"/>
                    </a:pPr>
                    <a:r>
                      <a:rPr lang="ru-RU" sz="2400" b="1" dirty="0" smtClean="0"/>
                      <a:t>7</a:t>
                    </a:r>
                    <a:r>
                      <a:rPr lang="en-US" sz="2400" b="1" dirty="0" smtClean="0"/>
                      <a:t>2</a:t>
                    </a:r>
                    <a:r>
                      <a:rPr lang="ru-RU" sz="2400" b="1" dirty="0" smtClean="0"/>
                      <a:t> (65,5%)</a:t>
                    </a:r>
                    <a:endParaRPr lang="en-US" sz="2400" b="1" dirty="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2.5506300056113858E-3"/>
                </c:manualLayout>
              </c:layout>
              <c:tx>
                <c:rich>
                  <a:bodyPr/>
                  <a:lstStyle/>
                  <a:p>
                    <a:pPr>
                      <a:defRPr sz="2400" b="1"/>
                    </a:pPr>
                    <a:r>
                      <a:rPr lang="ru-RU" sz="2400" b="1" dirty="0" smtClean="0"/>
                      <a:t>52 (47,3%)</a:t>
                    </a:r>
                    <a:endParaRPr lang="en-US" sz="2400" b="1" dirty="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3987718288236422E-3"/>
                  <c:y val="0"/>
                </c:manualLayout>
              </c:layout>
              <c:tx>
                <c:rich>
                  <a:bodyPr/>
                  <a:lstStyle/>
                  <a:p>
                    <a:pPr>
                      <a:defRPr sz="2400" b="1"/>
                    </a:pPr>
                    <a:r>
                      <a:rPr lang="ru-RU" sz="2400" b="1" dirty="0" smtClean="0"/>
                      <a:t>28 (25,5%)</a:t>
                    </a:r>
                    <a:endParaRPr lang="en-US" sz="2400" b="1" dirty="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Другое</c:v>
                </c:pt>
                <c:pt idx="1">
                  <c:v>Усилить воспитательную работу со студентами</c:v>
                </c:pt>
                <c:pt idx="2">
                  <c:v>Улучшить материально-техническое оснащение колледжа</c:v>
                </c:pt>
                <c:pt idx="3">
                  <c:v>Уделять особое внимание индивидуальной работе с учащимися</c:v>
                </c:pt>
                <c:pt idx="4">
                  <c:v>Повысить уровень преподавания дисциплин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</c:v>
                </c:pt>
                <c:pt idx="1">
                  <c:v>26</c:v>
                </c:pt>
                <c:pt idx="2">
                  <c:v>72</c:v>
                </c:pt>
                <c:pt idx="3">
                  <c:v>52</c:v>
                </c:pt>
                <c:pt idx="4">
                  <c:v>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5526144"/>
        <c:axId val="145544320"/>
      </c:barChart>
      <c:catAx>
        <c:axId val="145526144"/>
        <c:scaling>
          <c:orientation val="minMax"/>
        </c:scaling>
        <c:delete val="0"/>
        <c:axPos val="l"/>
        <c:majorTickMark val="out"/>
        <c:minorTickMark val="none"/>
        <c:tickLblPos val="nextTo"/>
        <c:crossAx val="145544320"/>
        <c:crosses val="autoZero"/>
        <c:auto val="1"/>
        <c:lblAlgn val="ctr"/>
        <c:lblOffset val="100"/>
        <c:noMultiLvlLbl val="0"/>
      </c:catAx>
      <c:valAx>
        <c:axId val="14554432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455261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779516604034166"/>
          <c:y val="4.4460292715922889E-2"/>
          <c:w val="0.50144151359460587"/>
          <c:h val="0.8567351839953127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592016887353675E-2"/>
                  <c:y val="-2.5506300056113858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33 (30%)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2.5506300056113858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</a:t>
                    </a:r>
                    <a:r>
                      <a:rPr lang="en-US" dirty="0" smtClean="0"/>
                      <a:t>5</a:t>
                    </a:r>
                    <a:r>
                      <a:rPr lang="ru-RU" dirty="0" smtClean="0"/>
                      <a:t> (22,7%)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ru-RU" dirty="0" smtClean="0"/>
                      <a:t>61 (55,5%)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Затрудняюсь ответить</c:v>
                </c:pt>
                <c:pt idx="1">
                  <c:v>Нет</c:v>
                </c:pt>
                <c:pt idx="2">
                  <c:v>Да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33</c:v>
                </c:pt>
                <c:pt idx="1">
                  <c:v>25</c:v>
                </c:pt>
                <c:pt idx="2">
                  <c:v>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5679872"/>
        <c:axId val="145681408"/>
      </c:barChart>
      <c:catAx>
        <c:axId val="145679872"/>
        <c:scaling>
          <c:orientation val="minMax"/>
        </c:scaling>
        <c:delete val="0"/>
        <c:axPos val="l"/>
        <c:majorTickMark val="out"/>
        <c:minorTickMark val="none"/>
        <c:tickLblPos val="nextTo"/>
        <c:crossAx val="145681408"/>
        <c:crosses val="autoZero"/>
        <c:auto val="1"/>
        <c:lblAlgn val="ctr"/>
        <c:lblOffset val="100"/>
        <c:noMultiLvlLbl val="0"/>
      </c:catAx>
      <c:valAx>
        <c:axId val="14568140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456798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Знания, квалификация</c:v>
                </c:pt>
                <c:pt idx="1">
                  <c:v>Культура общения</c:v>
                </c:pt>
                <c:pt idx="2">
                  <c:v>Объективность и непредвзятость оценок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41</c:v>
                </c:pt>
                <c:pt idx="1">
                  <c:v>31</c:v>
                </c:pt>
                <c:pt idx="2">
                  <c:v>36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Знания, квалификация</c:v>
                </c:pt>
                <c:pt idx="1">
                  <c:v>Культура общения</c:v>
                </c:pt>
                <c:pt idx="2">
                  <c:v>Объективность и непредвзятость оценок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</c:v>
                </c:pt>
                <c:pt idx="1">
                  <c:v>20</c:v>
                </c:pt>
                <c:pt idx="2">
                  <c:v>13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Знания, квалификация</c:v>
                </c:pt>
                <c:pt idx="1">
                  <c:v>Культура общения</c:v>
                </c:pt>
                <c:pt idx="2">
                  <c:v>Объективность и непредвзятость оценок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17</c:v>
                </c:pt>
                <c:pt idx="1">
                  <c:v>20</c:v>
                </c:pt>
                <c:pt idx="2">
                  <c:v>21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4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Знания, квалификация</c:v>
                </c:pt>
                <c:pt idx="1">
                  <c:v>Культура общения</c:v>
                </c:pt>
                <c:pt idx="2">
                  <c:v>Объективность и непредвзятость оценок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19</c:v>
                </c:pt>
                <c:pt idx="1">
                  <c:v>14</c:v>
                </c:pt>
                <c:pt idx="2">
                  <c:v>12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5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Знания, квалификация</c:v>
                </c:pt>
                <c:pt idx="1">
                  <c:v>Культура общения</c:v>
                </c:pt>
                <c:pt idx="2">
                  <c:v>Объективность и непредвзятость оценок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27</c:v>
                </c:pt>
                <c:pt idx="1">
                  <c:v>25</c:v>
                </c:pt>
                <c:pt idx="2">
                  <c:v>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6432384"/>
        <c:axId val="146433920"/>
      </c:barChart>
      <c:catAx>
        <c:axId val="146432384"/>
        <c:scaling>
          <c:orientation val="minMax"/>
        </c:scaling>
        <c:delete val="0"/>
        <c:axPos val="b"/>
        <c:majorTickMark val="none"/>
        <c:minorTickMark val="none"/>
        <c:tickLblPos val="nextTo"/>
        <c:crossAx val="146433920"/>
        <c:crosses val="autoZero"/>
        <c:auto val="1"/>
        <c:lblAlgn val="ctr"/>
        <c:lblOffset val="100"/>
        <c:noMultiLvlLbl val="0"/>
      </c:catAx>
      <c:valAx>
        <c:axId val="14643392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4643238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 b="1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Санитарно-гигиеническое состояние пунктов общественного питания</c:v>
                </c:pt>
                <c:pt idx="1">
                  <c:v>Качество доступность, ассортимент общественного питания</c:v>
                </c:pt>
                <c:pt idx="2">
                  <c:v>Наличие спортивных залов, площадок</c:v>
                </c:pt>
                <c:pt idx="3">
                  <c:v>Санитарно-гигиеническое состояние мест общественного пользования (коридоры, туалеты, лестницы и т.д.)</c:v>
                </c:pt>
                <c:pt idx="4">
                  <c:v>Качество и доступность медицинского обслуживания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42</c:v>
                </c:pt>
                <c:pt idx="1">
                  <c:v>34</c:v>
                </c:pt>
                <c:pt idx="2">
                  <c:v>39</c:v>
                </c:pt>
                <c:pt idx="3">
                  <c:v>33</c:v>
                </c:pt>
                <c:pt idx="4">
                  <c:v>43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Санитарно-гигиеническое состояние пунктов общественного питания</c:v>
                </c:pt>
                <c:pt idx="1">
                  <c:v>Качество доступность, ассортимент общественного питания</c:v>
                </c:pt>
                <c:pt idx="2">
                  <c:v>Наличие спортивных залов, площадок</c:v>
                </c:pt>
                <c:pt idx="3">
                  <c:v>Санитарно-гигиеническое состояние мест общественного пользования (коридоры, туалеты, лестницы и т.д.)</c:v>
                </c:pt>
                <c:pt idx="4">
                  <c:v>Качество и доступность медицинского обслуживания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15</c:v>
                </c:pt>
                <c:pt idx="1">
                  <c:v>18</c:v>
                </c:pt>
                <c:pt idx="2">
                  <c:v>17</c:v>
                </c:pt>
                <c:pt idx="3">
                  <c:v>15</c:v>
                </c:pt>
                <c:pt idx="4">
                  <c:v>21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Санитарно-гигиеническое состояние пунктов общественного питания</c:v>
                </c:pt>
                <c:pt idx="1">
                  <c:v>Качество доступность, ассортимент общественного питания</c:v>
                </c:pt>
                <c:pt idx="2">
                  <c:v>Наличие спортивных залов, площадок</c:v>
                </c:pt>
                <c:pt idx="3">
                  <c:v>Санитарно-гигиеническое состояние мест общественного пользования (коридоры, туалеты, лестницы и т.д.)</c:v>
                </c:pt>
                <c:pt idx="4">
                  <c:v>Качество и доступность медицинского обслуживания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16</c:v>
                </c:pt>
                <c:pt idx="1">
                  <c:v>18</c:v>
                </c:pt>
                <c:pt idx="2">
                  <c:v>22</c:v>
                </c:pt>
                <c:pt idx="3">
                  <c:v>19</c:v>
                </c:pt>
                <c:pt idx="4">
                  <c:v>14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4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Санитарно-гигиеническое состояние пунктов общественного питания</c:v>
                </c:pt>
                <c:pt idx="1">
                  <c:v>Качество доступность, ассортимент общественного питания</c:v>
                </c:pt>
                <c:pt idx="2">
                  <c:v>Наличие спортивных залов, площадок</c:v>
                </c:pt>
                <c:pt idx="3">
                  <c:v>Санитарно-гигиеническое состояние мест общественного пользования (коридоры, туалеты, лестницы и т.д.)</c:v>
                </c:pt>
                <c:pt idx="4">
                  <c:v>Качество и доступность медицинского обслуживания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5</c:v>
                </c:pt>
                <c:pt idx="1">
                  <c:v>8</c:v>
                </c:pt>
                <c:pt idx="2">
                  <c:v>9</c:v>
                </c:pt>
                <c:pt idx="3">
                  <c:v>13</c:v>
                </c:pt>
                <c:pt idx="4">
                  <c:v>6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5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Санитарно-гигиеническое состояние пунктов общественного питания</c:v>
                </c:pt>
                <c:pt idx="1">
                  <c:v>Качество доступность, ассортимент общественного питания</c:v>
                </c:pt>
                <c:pt idx="2">
                  <c:v>Наличие спортивных залов, площадок</c:v>
                </c:pt>
                <c:pt idx="3">
                  <c:v>Санитарно-гигиеническое состояние мест общественного пользования (коридоры, туалеты, лестницы и т.д.)</c:v>
                </c:pt>
                <c:pt idx="4">
                  <c:v>Качество и доступность медицинского обслуживания</c:v>
                </c:pt>
              </c:strCache>
            </c:strRef>
          </c:cat>
          <c:val>
            <c:numRef>
              <c:f>Лист1!$F$2:$F$6</c:f>
              <c:numCache>
                <c:formatCode>General</c:formatCode>
                <c:ptCount val="5"/>
                <c:pt idx="0">
                  <c:v>32</c:v>
                </c:pt>
                <c:pt idx="1">
                  <c:v>32</c:v>
                </c:pt>
                <c:pt idx="2">
                  <c:v>23</c:v>
                </c:pt>
                <c:pt idx="3">
                  <c:v>30</c:v>
                </c:pt>
                <c:pt idx="4">
                  <c:v>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6563840"/>
        <c:axId val="146565376"/>
      </c:barChart>
      <c:catAx>
        <c:axId val="146563840"/>
        <c:scaling>
          <c:orientation val="minMax"/>
        </c:scaling>
        <c:delete val="0"/>
        <c:axPos val="b"/>
        <c:majorTickMark val="none"/>
        <c:minorTickMark val="none"/>
        <c:tickLblPos val="nextTo"/>
        <c:crossAx val="146565376"/>
        <c:crosses val="autoZero"/>
        <c:auto val="1"/>
        <c:lblAlgn val="ctr"/>
        <c:lblOffset val="100"/>
        <c:noMultiLvlLbl val="0"/>
      </c:catAx>
      <c:valAx>
        <c:axId val="14656537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4656384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 b="1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Отношения с соседями</c:v>
                </c:pt>
                <c:pt idx="1">
                  <c:v>Состояние общественного порядка</c:v>
                </c:pt>
                <c:pt idx="2">
                  <c:v>Условия для проведения досуга</c:v>
                </c:pt>
                <c:pt idx="3">
                  <c:v>Санитарно-гигиенические условия</c:v>
                </c:pt>
                <c:pt idx="4">
                  <c:v>Количество человек, проживающих в одной комнате</c:v>
                </c:pt>
                <c:pt idx="5">
                  <c:v>Условия для учебы</c:v>
                </c:pt>
                <c:pt idx="6">
                  <c:v>Бытовые условия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39</c:v>
                </c:pt>
                <c:pt idx="1">
                  <c:v>31</c:v>
                </c:pt>
                <c:pt idx="2">
                  <c:v>30</c:v>
                </c:pt>
                <c:pt idx="3">
                  <c:v>32</c:v>
                </c:pt>
                <c:pt idx="4">
                  <c:v>32</c:v>
                </c:pt>
                <c:pt idx="5">
                  <c:v>34</c:v>
                </c:pt>
                <c:pt idx="6">
                  <c:v>34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Отношения с соседями</c:v>
                </c:pt>
                <c:pt idx="1">
                  <c:v>Состояние общественного порядка</c:v>
                </c:pt>
                <c:pt idx="2">
                  <c:v>Условия для проведения досуга</c:v>
                </c:pt>
                <c:pt idx="3">
                  <c:v>Санитарно-гигиенические условия</c:v>
                </c:pt>
                <c:pt idx="4">
                  <c:v>Количество человек, проживающих в одной комнате</c:v>
                </c:pt>
                <c:pt idx="5">
                  <c:v>Условия для учебы</c:v>
                </c:pt>
                <c:pt idx="6">
                  <c:v>Бытовые условия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10</c:v>
                </c:pt>
                <c:pt idx="1">
                  <c:v>16</c:v>
                </c:pt>
                <c:pt idx="2">
                  <c:v>16</c:v>
                </c:pt>
                <c:pt idx="3">
                  <c:v>11</c:v>
                </c:pt>
                <c:pt idx="4">
                  <c:v>14</c:v>
                </c:pt>
                <c:pt idx="5">
                  <c:v>11</c:v>
                </c:pt>
                <c:pt idx="6">
                  <c:v>13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Отношения с соседями</c:v>
                </c:pt>
                <c:pt idx="1">
                  <c:v>Состояние общественного порядка</c:v>
                </c:pt>
                <c:pt idx="2">
                  <c:v>Условия для проведения досуга</c:v>
                </c:pt>
                <c:pt idx="3">
                  <c:v>Санитарно-гигиенические условия</c:v>
                </c:pt>
                <c:pt idx="4">
                  <c:v>Количество человек, проживающих в одной комнате</c:v>
                </c:pt>
                <c:pt idx="5">
                  <c:v>Условия для учебы</c:v>
                </c:pt>
                <c:pt idx="6">
                  <c:v>Бытовые условия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10</c:v>
                </c:pt>
                <c:pt idx="1">
                  <c:v>12</c:v>
                </c:pt>
                <c:pt idx="2">
                  <c:v>14</c:v>
                </c:pt>
                <c:pt idx="3">
                  <c:v>15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4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Отношения с соседями</c:v>
                </c:pt>
                <c:pt idx="1">
                  <c:v>Состояние общественного порядка</c:v>
                </c:pt>
                <c:pt idx="2">
                  <c:v>Условия для проведения досуга</c:v>
                </c:pt>
                <c:pt idx="3">
                  <c:v>Санитарно-гигиенические условия</c:v>
                </c:pt>
                <c:pt idx="4">
                  <c:v>Количество человек, проживающих в одной комнате</c:v>
                </c:pt>
                <c:pt idx="5">
                  <c:v>Условия для учебы</c:v>
                </c:pt>
                <c:pt idx="6">
                  <c:v>Бытовые условия</c:v>
                </c:pt>
              </c:strCache>
            </c:strRef>
          </c:cat>
          <c:val>
            <c:numRef>
              <c:f>Лист1!$E$2:$E$8</c:f>
              <c:numCache>
                <c:formatCode>General</c:formatCode>
                <c:ptCount val="7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4</c:v>
                </c:pt>
                <c:pt idx="4">
                  <c:v>4</c:v>
                </c:pt>
                <c:pt idx="5">
                  <c:v>6</c:v>
                </c:pt>
                <c:pt idx="6">
                  <c:v>3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5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Отношения с соседями</c:v>
                </c:pt>
                <c:pt idx="1">
                  <c:v>Состояние общественного порядка</c:v>
                </c:pt>
                <c:pt idx="2">
                  <c:v>Условия для проведения досуга</c:v>
                </c:pt>
                <c:pt idx="3">
                  <c:v>Санитарно-гигиенические условия</c:v>
                </c:pt>
                <c:pt idx="4">
                  <c:v>Количество человек, проживающих в одной комнате</c:v>
                </c:pt>
                <c:pt idx="5">
                  <c:v>Условия для учебы</c:v>
                </c:pt>
                <c:pt idx="6">
                  <c:v>Бытовые условия</c:v>
                </c:pt>
              </c:strCache>
            </c:strRef>
          </c:cat>
          <c:val>
            <c:numRef>
              <c:f>Лист1!$F$2:$F$8</c:f>
              <c:numCache>
                <c:formatCode>General</c:formatCode>
                <c:ptCount val="7"/>
                <c:pt idx="0">
                  <c:v>18</c:v>
                </c:pt>
                <c:pt idx="1">
                  <c:v>18</c:v>
                </c:pt>
                <c:pt idx="2">
                  <c:v>18</c:v>
                </c:pt>
                <c:pt idx="3">
                  <c:v>18</c:v>
                </c:pt>
                <c:pt idx="4">
                  <c:v>19</c:v>
                </c:pt>
                <c:pt idx="5">
                  <c:v>18</c:v>
                </c:pt>
                <c:pt idx="6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6646144"/>
        <c:axId val="146647680"/>
      </c:barChart>
      <c:catAx>
        <c:axId val="146646144"/>
        <c:scaling>
          <c:orientation val="minMax"/>
        </c:scaling>
        <c:delete val="0"/>
        <c:axPos val="b"/>
        <c:majorTickMark val="none"/>
        <c:minorTickMark val="none"/>
        <c:tickLblPos val="nextTo"/>
        <c:crossAx val="146647680"/>
        <c:crosses val="autoZero"/>
        <c:auto val="1"/>
        <c:lblAlgn val="ctr"/>
        <c:lblOffset val="100"/>
        <c:noMultiLvlLbl val="0"/>
      </c:catAx>
      <c:valAx>
        <c:axId val="14664768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4664614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 b="1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1 курс</c:v>
                </c:pt>
                <c:pt idx="1">
                  <c:v>2 курс</c:v>
                </c:pt>
                <c:pt idx="2">
                  <c:v>3 курс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50</c:v>
                </c:pt>
                <c:pt idx="1">
                  <c:v>36</c:v>
                </c:pt>
                <c:pt idx="2">
                  <c:v>24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Группы</a:t>
            </a:r>
            <a:endParaRPr lang="ru-RU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Группы</c:v>
                </c:pt>
              </c:strCache>
            </c:strRef>
          </c:tx>
          <c:explosion val="2"/>
          <c:dLbls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Лист1!$A$2:$A$24</c:f>
              <c:strCache>
                <c:ptCount val="3"/>
                <c:pt idx="0">
                  <c:v>О</c:v>
                </c:pt>
                <c:pt idx="1">
                  <c:v>Р</c:v>
                </c:pt>
                <c:pt idx="2">
                  <c:v>Э</c:v>
                </c:pt>
              </c:strCache>
            </c:strRef>
          </c:cat>
          <c:val>
            <c:numRef>
              <c:f>Лист1!$B$2:$B$24</c:f>
              <c:numCache>
                <c:formatCode>General</c:formatCode>
                <c:ptCount val="23"/>
                <c:pt idx="0">
                  <c:v>30</c:v>
                </c:pt>
                <c:pt idx="1">
                  <c:v>40</c:v>
                </c:pt>
                <c:pt idx="2">
                  <c:v>40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Буджетная</c:v>
                </c:pt>
                <c:pt idx="1">
                  <c:v>Комерческая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102</c:v>
                </c:pt>
                <c:pt idx="1">
                  <c:v>8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659576635779376"/>
          <c:y val="3.6808426298204883E-2"/>
          <c:w val="0.50144151359460587"/>
          <c:h val="0.8567351839953127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b="1">
                        <a:solidFill>
                          <a:schemeClr val="tx1"/>
                        </a:solidFill>
                      </a:defRPr>
                    </a:pPr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4 (3,6%)</a:t>
                    </a:r>
                    <a:endParaRPr lang="en-US" b="1" dirty="0">
                      <a:solidFill>
                        <a:schemeClr val="tx1"/>
                      </a:solidFill>
                    </a:endParaRP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 b="1">
                        <a:solidFill>
                          <a:schemeClr val="tx1"/>
                        </a:solidFill>
                      </a:defRPr>
                    </a:pPr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3</a:t>
                    </a:r>
                    <a:r>
                      <a:rPr lang="en-US" b="1" dirty="0" smtClean="0">
                        <a:solidFill>
                          <a:schemeClr val="tx1"/>
                        </a:solidFill>
                      </a:rPr>
                      <a:t>7</a:t>
                    </a:r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 (33,6%)</a:t>
                    </a:r>
                    <a:endParaRPr lang="en-US" b="1" dirty="0">
                      <a:solidFill>
                        <a:schemeClr val="tx1"/>
                      </a:solidFill>
                    </a:endParaRP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4622201878208702E-3"/>
                  <c:y val="0"/>
                </c:manualLayout>
              </c:layout>
              <c:tx>
                <c:rich>
                  <a:bodyPr/>
                  <a:lstStyle/>
                  <a:p>
                    <a:pPr>
                      <a:defRPr b="1">
                        <a:solidFill>
                          <a:schemeClr val="tx1"/>
                        </a:solidFill>
                      </a:defRPr>
                    </a:pPr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38 (34,5%)</a:t>
                    </a:r>
                    <a:endParaRPr lang="en-US" b="1" dirty="0">
                      <a:solidFill>
                        <a:schemeClr val="tx1"/>
                      </a:solidFill>
                    </a:endParaRP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pPr>
                      <a:defRPr b="1">
                        <a:solidFill>
                          <a:schemeClr val="tx1"/>
                        </a:solidFill>
                      </a:defRPr>
                    </a:pPr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65 (59,1%)</a:t>
                    </a:r>
                    <a:endParaRPr lang="en-US" b="1" dirty="0">
                      <a:solidFill>
                        <a:schemeClr val="tx1"/>
                      </a:solidFill>
                    </a:endParaRP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pPr>
                      <a:defRPr b="1">
                        <a:solidFill>
                          <a:schemeClr val="tx1"/>
                        </a:solidFill>
                      </a:defRPr>
                    </a:pPr>
                    <a:r>
                      <a:rPr lang="en-US" b="1" dirty="0" smtClean="0">
                        <a:solidFill>
                          <a:schemeClr val="tx1"/>
                        </a:solidFill>
                      </a:rPr>
                      <a:t>8</a:t>
                    </a:r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6 (78,2%)</a:t>
                    </a:r>
                    <a:endParaRPr lang="en-US" b="1" dirty="0">
                      <a:solidFill>
                        <a:schemeClr val="tx1"/>
                      </a:solidFill>
                    </a:endParaRP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Другое</c:v>
                </c:pt>
                <c:pt idx="1">
                  <c:v>Возможность дальнейшего обучения в ВУЗе</c:v>
                </c:pt>
                <c:pt idx="2">
                  <c:v>Воспитание личностных и профессиональных качеств</c:v>
                </c:pt>
                <c:pt idx="3">
                  <c:v>Трудоустройство по специальности</c:v>
                </c:pt>
                <c:pt idx="4">
                  <c:v>Получение профессиональных знаний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</c:v>
                </c:pt>
                <c:pt idx="1">
                  <c:v>37</c:v>
                </c:pt>
                <c:pt idx="2">
                  <c:v>38</c:v>
                </c:pt>
                <c:pt idx="3">
                  <c:v>65</c:v>
                </c:pt>
                <c:pt idx="4">
                  <c:v>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278528"/>
        <c:axId val="134284416"/>
      </c:barChart>
      <c:catAx>
        <c:axId val="134278528"/>
        <c:scaling>
          <c:orientation val="minMax"/>
        </c:scaling>
        <c:delete val="0"/>
        <c:axPos val="l"/>
        <c:majorTickMark val="out"/>
        <c:minorTickMark val="none"/>
        <c:tickLblPos val="nextTo"/>
        <c:crossAx val="134284416"/>
        <c:crosses val="autoZero"/>
        <c:auto val="1"/>
        <c:lblAlgn val="ctr"/>
        <c:lblOffset val="100"/>
        <c:noMultiLvlLbl val="0"/>
      </c:catAx>
      <c:valAx>
        <c:axId val="13428441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342785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устраивает полностью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удобство расписания занятий</c:v>
                </c:pt>
                <c:pt idx="1">
                  <c:v>аудиторных занятий и самостоятельной работы обучающихся</c:v>
                </c:pt>
                <c:pt idx="2">
                  <c:v>организацией и проведением практик</c:v>
                </c:pt>
                <c:pt idx="3">
                  <c:v>организацией курсового и дипломного проектирования (для студентов 3 курсов)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60</c:v>
                </c:pt>
                <c:pt idx="1">
                  <c:v>71</c:v>
                </c:pt>
                <c:pt idx="2">
                  <c:v>76</c:v>
                </c:pt>
                <c:pt idx="3">
                  <c:v>72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устраивает частично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удобство расписания занятий</c:v>
                </c:pt>
                <c:pt idx="1">
                  <c:v>аудиторных занятий и самостоятельной работы обучающихся</c:v>
                </c:pt>
                <c:pt idx="2">
                  <c:v>организацией и проведением практик</c:v>
                </c:pt>
                <c:pt idx="3">
                  <c:v>организацией курсового и дипломного проектирования (для студентов 3 курсов)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42</c:v>
                </c:pt>
                <c:pt idx="1">
                  <c:v>36</c:v>
                </c:pt>
                <c:pt idx="2">
                  <c:v>33</c:v>
                </c:pt>
                <c:pt idx="3">
                  <c:v>32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 устраивает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удобство расписания занятий</c:v>
                </c:pt>
                <c:pt idx="1">
                  <c:v>аудиторных занятий и самостоятельной работы обучающихся</c:v>
                </c:pt>
                <c:pt idx="2">
                  <c:v>организацией и проведением практик</c:v>
                </c:pt>
                <c:pt idx="3">
                  <c:v>организацией курсового и дипломного проектирования (для студентов 3 курсов)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8</c:v>
                </c:pt>
                <c:pt idx="1">
                  <c:v>3</c:v>
                </c:pt>
                <c:pt idx="2">
                  <c:v>1</c:v>
                </c:pt>
                <c:pt idx="3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411392"/>
        <c:axId val="134412928"/>
      </c:barChart>
      <c:catAx>
        <c:axId val="134411392"/>
        <c:scaling>
          <c:orientation val="minMax"/>
        </c:scaling>
        <c:delete val="0"/>
        <c:axPos val="b"/>
        <c:majorTickMark val="none"/>
        <c:minorTickMark val="none"/>
        <c:tickLblPos val="nextTo"/>
        <c:crossAx val="134412928"/>
        <c:crosses val="autoZero"/>
        <c:auto val="1"/>
        <c:lblAlgn val="ctr"/>
        <c:lblOffset val="100"/>
        <c:noMultiLvlLbl val="0"/>
      </c:catAx>
      <c:valAx>
        <c:axId val="13441292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3441139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200" b="1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устраивает полностью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наличие и доступность современных учебников</c:v>
                </c:pt>
                <c:pt idx="1">
                  <c:v>методических указаний и рекомендаций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78</c:v>
                </c:pt>
                <c:pt idx="1">
                  <c:v>76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устраивает частично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наличие и доступность современных учебников</c:v>
                </c:pt>
                <c:pt idx="1">
                  <c:v>методических указаний и рекомендаций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28</c:v>
                </c:pt>
                <c:pt idx="1">
                  <c:v>30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 устраивает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наличие и доступность современных учебников</c:v>
                </c:pt>
                <c:pt idx="1">
                  <c:v>методических указаний и рекомендаций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4</c:v>
                </c:pt>
                <c:pt idx="1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450176"/>
        <c:axId val="134456064"/>
      </c:barChart>
      <c:catAx>
        <c:axId val="134450176"/>
        <c:scaling>
          <c:orientation val="minMax"/>
        </c:scaling>
        <c:delete val="0"/>
        <c:axPos val="b"/>
        <c:majorTickMark val="none"/>
        <c:minorTickMark val="none"/>
        <c:tickLblPos val="nextTo"/>
        <c:crossAx val="134456064"/>
        <c:crosses val="autoZero"/>
        <c:auto val="1"/>
        <c:lblAlgn val="ctr"/>
        <c:lblOffset val="100"/>
        <c:noMultiLvlLbl val="0"/>
      </c:catAx>
      <c:valAx>
        <c:axId val="13445606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3445017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 b="1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устраивает полностью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состояние учебных и производственных помещений</c:v>
                </c:pt>
                <c:pt idx="1">
                  <c:v>лабораторного оборудования</c:v>
                </c:pt>
                <c:pt idx="2">
                  <c:v>наличие и доступность современных технических средств обучения</c:v>
                </c:pt>
                <c:pt idx="3">
                  <c:v>доступность и полнота информации об образовательном процессе, возможность связаться с преподавателями для получения консультации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75</c:v>
                </c:pt>
                <c:pt idx="1">
                  <c:v>62</c:v>
                </c:pt>
                <c:pt idx="2">
                  <c:v>70</c:v>
                </c:pt>
                <c:pt idx="3">
                  <c:v>81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устраивает частично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состояние учебных и производственных помещений</c:v>
                </c:pt>
                <c:pt idx="1">
                  <c:v>лабораторного оборудования</c:v>
                </c:pt>
                <c:pt idx="2">
                  <c:v>наличие и доступность современных технических средств обучения</c:v>
                </c:pt>
                <c:pt idx="3">
                  <c:v>доступность и полнота информации об образовательном процессе, возможность связаться с преподавателями для получения консультации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30</c:v>
                </c:pt>
                <c:pt idx="1">
                  <c:v>34</c:v>
                </c:pt>
                <c:pt idx="2">
                  <c:v>29</c:v>
                </c:pt>
                <c:pt idx="3">
                  <c:v>24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 устраивает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состояние учебных и производственных помещений</c:v>
                </c:pt>
                <c:pt idx="1">
                  <c:v>лабораторного оборудования</c:v>
                </c:pt>
                <c:pt idx="2">
                  <c:v>наличие и доступность современных технических средств обучения</c:v>
                </c:pt>
                <c:pt idx="3">
                  <c:v>доступность и полнота информации об образовательном процессе, возможность связаться с преподавателями для получения консультации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5</c:v>
                </c:pt>
                <c:pt idx="1">
                  <c:v>14</c:v>
                </c:pt>
                <c:pt idx="2">
                  <c:v>11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526080"/>
        <c:axId val="134527616"/>
      </c:barChart>
      <c:catAx>
        <c:axId val="134526080"/>
        <c:scaling>
          <c:orientation val="minMax"/>
        </c:scaling>
        <c:delete val="0"/>
        <c:axPos val="b"/>
        <c:majorTickMark val="none"/>
        <c:minorTickMark val="none"/>
        <c:tickLblPos val="nextTo"/>
        <c:crossAx val="134527616"/>
        <c:crosses val="autoZero"/>
        <c:auto val="1"/>
        <c:lblAlgn val="ctr"/>
        <c:lblOffset val="100"/>
        <c:noMultiLvlLbl val="0"/>
      </c:catAx>
      <c:valAx>
        <c:axId val="13452761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3452608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 b="1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устраивает полностью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новизна</c:v>
                </c:pt>
                <c:pt idx="1">
                  <c:v>глубина</c:v>
                </c:pt>
                <c:pt idx="2">
                  <c:v>прочность</c:v>
                </c:pt>
                <c:pt idx="3">
                  <c:v>практическая значимость</c:v>
                </c:pt>
                <c:pt idx="4">
                  <c:v>жизненная ценность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71</c:v>
                </c:pt>
                <c:pt idx="1">
                  <c:v>68</c:v>
                </c:pt>
                <c:pt idx="2">
                  <c:v>71</c:v>
                </c:pt>
                <c:pt idx="3">
                  <c:v>77</c:v>
                </c:pt>
                <c:pt idx="4">
                  <c:v>69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устраивает частично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новизна</c:v>
                </c:pt>
                <c:pt idx="1">
                  <c:v>глубина</c:v>
                </c:pt>
                <c:pt idx="2">
                  <c:v>прочность</c:v>
                </c:pt>
                <c:pt idx="3">
                  <c:v>практическая значимость</c:v>
                </c:pt>
                <c:pt idx="4">
                  <c:v>жизненная ценность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36</c:v>
                </c:pt>
                <c:pt idx="1">
                  <c:v>39</c:v>
                </c:pt>
                <c:pt idx="2">
                  <c:v>36</c:v>
                </c:pt>
                <c:pt idx="3">
                  <c:v>30</c:v>
                </c:pt>
                <c:pt idx="4">
                  <c:v>36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 устраивает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новизна</c:v>
                </c:pt>
                <c:pt idx="1">
                  <c:v>глубина</c:v>
                </c:pt>
                <c:pt idx="2">
                  <c:v>прочность</c:v>
                </c:pt>
                <c:pt idx="3">
                  <c:v>практическая значимость</c:v>
                </c:pt>
                <c:pt idx="4">
                  <c:v>жизненная ценность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009600"/>
        <c:axId val="134011136"/>
      </c:barChart>
      <c:catAx>
        <c:axId val="134009600"/>
        <c:scaling>
          <c:orientation val="minMax"/>
        </c:scaling>
        <c:delete val="0"/>
        <c:axPos val="b"/>
        <c:majorTickMark val="none"/>
        <c:minorTickMark val="none"/>
        <c:tickLblPos val="nextTo"/>
        <c:crossAx val="134011136"/>
        <c:crosses val="autoZero"/>
        <c:auto val="1"/>
        <c:lblAlgn val="ctr"/>
        <c:lblOffset val="100"/>
        <c:noMultiLvlLbl val="0"/>
      </c:catAx>
      <c:valAx>
        <c:axId val="134011136"/>
        <c:scaling>
          <c:orientation val="minMax"/>
        </c:scaling>
        <c:delete val="0"/>
        <c:axPos val="l"/>
        <c:majorGridlines/>
        <c:title>
          <c:layout/>
          <c:overlay val="0"/>
        </c:title>
        <c:numFmt formatCode="General" sourceLinked="1"/>
        <c:majorTickMark val="none"/>
        <c:minorTickMark val="none"/>
        <c:tickLblPos val="nextTo"/>
        <c:crossAx val="13400960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 b="1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11548AB-AD78-10B2-43C2-23B8F72051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4743" y="1628833"/>
            <a:ext cx="9144000" cy="43009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i="1" dirty="0"/>
              <a:t>Анкета оценки удовлетворенности студентов качеством образовательных услуг, предоставляемых </a:t>
            </a:r>
            <a:r>
              <a:rPr lang="ru-RU" sz="4000" i="1" dirty="0" smtClean="0"/>
              <a:t>ГАПОУ </a:t>
            </a:r>
            <a:r>
              <a:rPr lang="ru-RU" sz="4000" i="1" dirty="0"/>
              <a:t>РС (Я) «МРТК» «</a:t>
            </a:r>
            <a:r>
              <a:rPr lang="ru-RU" sz="4000" i="1" dirty="0" err="1"/>
              <a:t>Удачнинского</a:t>
            </a:r>
            <a:r>
              <a:rPr lang="ru-RU" sz="4000" i="1" dirty="0"/>
              <a:t> отделения горнотехнической промышленности</a:t>
            </a:r>
            <a:r>
              <a:rPr lang="ru-RU" sz="4000" i="1" dirty="0" smtClean="0"/>
              <a:t>»</a:t>
            </a:r>
            <a:br>
              <a:rPr lang="ru-RU" sz="4000" i="1" dirty="0" smtClean="0"/>
            </a:br>
            <a:r>
              <a:rPr lang="ru-RU" sz="4000" i="1" dirty="0"/>
              <a:t/>
            </a:r>
            <a:br>
              <a:rPr lang="ru-RU" sz="4000" i="1" dirty="0"/>
            </a:br>
            <a:r>
              <a:rPr lang="ru-RU" sz="3600" i="1" dirty="0" smtClean="0"/>
              <a:t>Апрель </a:t>
            </a:r>
            <a:r>
              <a:rPr lang="ru-RU" sz="3600" i="1" dirty="0"/>
              <a:t>2023 г.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ABE300BC-E725-D0AC-C532-5C03EF2D1C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542" y="204893"/>
            <a:ext cx="676715" cy="95715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21E54DE1-378C-6B60-5931-CAD793DACE67}"/>
              </a:ext>
            </a:extLst>
          </p:cNvPr>
          <p:cNvSpPr txBox="1"/>
          <p:nvPr/>
        </p:nvSpPr>
        <p:spPr>
          <a:xfrm>
            <a:off x="1824038" y="360306"/>
            <a:ext cx="85439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МИНИСТЕРСТВО ОБРАЗОВАНИЯ И НАУКИ РЕСПУБЛИКИ САХА (ЯКУТИЯ)</a:t>
            </a:r>
          </a:p>
          <a:p>
            <a:r>
              <a:rPr lang="ru-RU" dirty="0"/>
              <a:t> ГАПОУ  РС (Я) «Региональный технический колледж в </a:t>
            </a:r>
            <a:r>
              <a:rPr lang="ru-RU" dirty="0" err="1"/>
              <a:t>г.Мирном</a:t>
            </a:r>
            <a:r>
              <a:rPr lang="ru-RU" dirty="0"/>
              <a:t>» 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9F613575-6F1F-E062-2006-65CDF6DC16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48743" y="214088"/>
            <a:ext cx="755970" cy="79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230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3041" y="166910"/>
            <a:ext cx="10041572" cy="985234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Устраивает ли Вас качество приобретаемых в процессе обучения знаний, умений и навыков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1793680"/>
              </p:ext>
            </p:extLst>
          </p:nvPr>
        </p:nvGraphicFramePr>
        <p:xfrm>
          <a:off x="1366982" y="1006763"/>
          <a:ext cx="10137631" cy="55325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964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3041" y="166910"/>
            <a:ext cx="10041572" cy="985234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Каковы, по Вашему мнению, отношения: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2597048"/>
              </p:ext>
            </p:extLst>
          </p:nvPr>
        </p:nvGraphicFramePr>
        <p:xfrm>
          <a:off x="1366982" y="1006763"/>
          <a:ext cx="10137631" cy="55325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729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7360" y="386366"/>
            <a:ext cx="10094975" cy="1280890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Полезность приобретенных за время обучения знаний, умений и навыков для трудоустройства и успешной работы по полученной профессии (специальности)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3997349"/>
              </p:ext>
            </p:extLst>
          </p:nvPr>
        </p:nvGraphicFramePr>
        <p:xfrm>
          <a:off x="1170432" y="1828800"/>
          <a:ext cx="10716768" cy="4590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037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7360" y="386366"/>
            <a:ext cx="10094975" cy="1280890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Полезность приобретенных за время обучения знаний, умений и навыков для трудоустройства и успешной работы по полученной профессии (специальности)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3990858"/>
              </p:ext>
            </p:extLst>
          </p:nvPr>
        </p:nvGraphicFramePr>
        <p:xfrm>
          <a:off x="1170432" y="1828800"/>
          <a:ext cx="10716768" cy="4590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9935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3041" y="166910"/>
            <a:ext cx="10041572" cy="985234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Удовлетворены ли Вы </a:t>
            </a:r>
            <a:r>
              <a:rPr lang="ru-RU" sz="2400" dirty="0" smtClean="0"/>
              <a:t>признанием </a:t>
            </a:r>
            <a:r>
              <a:rPr lang="ru-RU" sz="2400" dirty="0"/>
              <a:t>успехов в учебной и внеурочной деятельности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3525479"/>
              </p:ext>
            </p:extLst>
          </p:nvPr>
        </p:nvGraphicFramePr>
        <p:xfrm>
          <a:off x="1366982" y="1061627"/>
          <a:ext cx="10137631" cy="55325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7031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3041" y="166910"/>
            <a:ext cx="10041572" cy="985234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Удовлетворены ли Вы </a:t>
            </a:r>
            <a:r>
              <a:rPr lang="ru-RU" sz="2400" dirty="0" smtClean="0"/>
              <a:t>организацией </a:t>
            </a:r>
            <a:r>
              <a:rPr lang="ru-RU" sz="2400" dirty="0"/>
              <a:t>воспитательной работы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8373642"/>
              </p:ext>
            </p:extLst>
          </p:nvPr>
        </p:nvGraphicFramePr>
        <p:xfrm>
          <a:off x="1366982" y="1061627"/>
          <a:ext cx="10137631" cy="55325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0016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609" y="294926"/>
            <a:ext cx="8926004" cy="7724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/>
              <a:t>Что необходимо сделать для повышения качества образования в колледже?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0433595"/>
              </p:ext>
            </p:extLst>
          </p:nvPr>
        </p:nvGraphicFramePr>
        <p:xfrm>
          <a:off x="1115568" y="1261872"/>
          <a:ext cx="10588752" cy="4979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050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609" y="294926"/>
            <a:ext cx="8926004" cy="772428"/>
          </a:xfrm>
        </p:spPr>
        <p:txBody>
          <a:bodyPr>
            <a:normAutofit/>
          </a:bodyPr>
          <a:lstStyle/>
          <a:p>
            <a:pPr algn="ctr"/>
            <a:r>
              <a:rPr lang="ru-RU" sz="2000" dirty="0"/>
              <a:t>Намерены ли Вы рекомендовать для поступления колледж друзьям и знакомым?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9005359"/>
              </p:ext>
            </p:extLst>
          </p:nvPr>
        </p:nvGraphicFramePr>
        <p:xfrm>
          <a:off x="1152514" y="1252636"/>
          <a:ext cx="10588752" cy="4979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747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>
                <a:solidFill>
                  <a:prstClr val="black">
                    <a:lumMod val="85000"/>
                    <a:lumOff val="15000"/>
                  </a:prstClr>
                </a:solidFill>
              </a:rPr>
              <a:t>Насколько Вас устраивают образовательные услуги в колледже по следующим позициям: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8695987"/>
              </p:ext>
            </p:extLst>
          </p:nvPr>
        </p:nvGraphicFramePr>
        <p:xfrm>
          <a:off x="2688966" y="1496290"/>
          <a:ext cx="8915400" cy="42991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907830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6299" y="274975"/>
            <a:ext cx="8911687" cy="955309"/>
          </a:xfrm>
        </p:spPr>
        <p:txBody>
          <a:bodyPr/>
          <a:lstStyle/>
          <a:p>
            <a:r>
              <a:rPr lang="ru-RU" sz="2400" dirty="0">
                <a:solidFill>
                  <a:prstClr val="black">
                    <a:lumMod val="85000"/>
                    <a:lumOff val="15000"/>
                  </a:prstClr>
                </a:solidFill>
              </a:rPr>
              <a:t>Насколько Вас устраивает социально-бытовая инфраструктура колледжа по следующим позициям: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0289909"/>
              </p:ext>
            </p:extLst>
          </p:nvPr>
        </p:nvGraphicFramePr>
        <p:xfrm>
          <a:off x="1097280" y="1080655"/>
          <a:ext cx="10407333" cy="5403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10855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9491" y="319310"/>
            <a:ext cx="933406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Ваш пол </a:t>
            </a:r>
            <a:br>
              <a:rPr lang="ru-RU" dirty="0" smtClean="0"/>
            </a:br>
            <a:r>
              <a:rPr lang="ru-RU" sz="2800" dirty="0" smtClean="0"/>
              <a:t>Всего в анкетировании </a:t>
            </a:r>
            <a:r>
              <a:rPr lang="ru-RU" sz="2800" dirty="0" smtClean="0"/>
              <a:t>приняло участие </a:t>
            </a:r>
            <a:r>
              <a:rPr lang="ru-RU" sz="2800" b="1" dirty="0" smtClean="0"/>
              <a:t>110</a:t>
            </a:r>
            <a:r>
              <a:rPr lang="ru-RU" sz="2800" dirty="0" smtClean="0"/>
              <a:t> студентов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2011076"/>
              </p:ext>
            </p:extLst>
          </p:nvPr>
        </p:nvGraphicFramePr>
        <p:xfrm>
          <a:off x="2635395" y="1431636"/>
          <a:ext cx="8915400" cy="4498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0286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6299" y="274976"/>
            <a:ext cx="8911687" cy="722552"/>
          </a:xfrm>
        </p:spPr>
        <p:txBody>
          <a:bodyPr/>
          <a:lstStyle/>
          <a:p>
            <a:r>
              <a:rPr lang="ru-RU" sz="2400" dirty="0">
                <a:solidFill>
                  <a:prstClr val="black">
                    <a:lumMod val="85000"/>
                    <a:lumOff val="15000"/>
                  </a:prstClr>
                </a:solidFill>
              </a:rPr>
              <a:t>Если Вы проживаете в общежитии, устраивают ли Вас: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6514223"/>
              </p:ext>
            </p:extLst>
          </p:nvPr>
        </p:nvGraphicFramePr>
        <p:xfrm>
          <a:off x="1097280" y="1080655"/>
          <a:ext cx="10407333" cy="5403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9083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Курс, на котором Вы учитесь?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1099518"/>
              </p:ext>
            </p:extLst>
          </p:nvPr>
        </p:nvGraphicFramePr>
        <p:xfrm>
          <a:off x="2589213" y="1440873"/>
          <a:ext cx="8915400" cy="4470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577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00561" y="245419"/>
            <a:ext cx="8911687" cy="57661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Специальность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9573195"/>
              </p:ext>
            </p:extLst>
          </p:nvPr>
        </p:nvGraphicFramePr>
        <p:xfrm>
          <a:off x="1274617" y="840509"/>
          <a:ext cx="10797309" cy="5874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0931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72675"/>
          </a:xfrm>
        </p:spPr>
        <p:txBody>
          <a:bodyPr/>
          <a:lstStyle/>
          <a:p>
            <a:pPr algn="ctr"/>
            <a:r>
              <a:rPr lang="ru-RU" dirty="0" smtClean="0"/>
              <a:t>Форма обучения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4181894"/>
              </p:ext>
            </p:extLst>
          </p:nvPr>
        </p:nvGraphicFramePr>
        <p:xfrm>
          <a:off x="1690255" y="1228436"/>
          <a:ext cx="9814358" cy="46834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1385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609" y="294926"/>
            <a:ext cx="8926004" cy="772428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Цель Вашего поступления в колледж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8731766"/>
              </p:ext>
            </p:extLst>
          </p:nvPr>
        </p:nvGraphicFramePr>
        <p:xfrm>
          <a:off x="1115568" y="1261872"/>
          <a:ext cx="10588752" cy="4979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4338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221774"/>
            <a:ext cx="8911687" cy="1058386"/>
          </a:xfrm>
        </p:spPr>
        <p:txBody>
          <a:bodyPr>
            <a:normAutofit fontScale="90000"/>
          </a:bodyPr>
          <a:lstStyle/>
          <a:p>
            <a:r>
              <a:rPr lang="ru-RU" dirty="0"/>
              <a:t>Устраивает ли Вас качество организации образовательного процесса 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6202025"/>
              </p:ext>
            </p:extLst>
          </p:nvPr>
        </p:nvGraphicFramePr>
        <p:xfrm>
          <a:off x="1225481" y="1335210"/>
          <a:ext cx="10297605" cy="5290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8684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9344" y="240062"/>
            <a:ext cx="10405872" cy="923720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Устраивает ли Вас качество учебно-методического обеспечения образовательного процесса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6001059"/>
              </p:ext>
            </p:extLst>
          </p:nvPr>
        </p:nvGraphicFramePr>
        <p:xfrm>
          <a:off x="1413164" y="1136073"/>
          <a:ext cx="10091449" cy="5403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915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3041" y="166910"/>
            <a:ext cx="10041572" cy="985234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Устраивает ли вас качество материально-технического обеспечения образовательного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3652628"/>
              </p:ext>
            </p:extLst>
          </p:nvPr>
        </p:nvGraphicFramePr>
        <p:xfrm>
          <a:off x="1366982" y="1006763"/>
          <a:ext cx="10137631" cy="55325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2292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4662</TotalTime>
  <Words>313</Words>
  <Application>Microsoft Office PowerPoint</Application>
  <PresentationFormat>Произвольный</PresentationFormat>
  <Paragraphs>47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Легкий дым</vt:lpstr>
      <vt:lpstr>Анкета оценки удовлетворенности студентов качеством образовательных услуг, предоставляемых ГАПОУ РС (Я) «МРТК» «Удачнинского отделения горнотехнической промышленности»  Апрель 2023 г.</vt:lpstr>
      <vt:lpstr>Ваш пол  Всего в анкетировании приняло участие 110 студентов</vt:lpstr>
      <vt:lpstr>Курс, на котором Вы учитесь?</vt:lpstr>
      <vt:lpstr>Специальность</vt:lpstr>
      <vt:lpstr>Форма обучения</vt:lpstr>
      <vt:lpstr>Цель Вашего поступления в колледж</vt:lpstr>
      <vt:lpstr>Устраивает ли Вас качество организации образовательного процесса </vt:lpstr>
      <vt:lpstr>Устраивает ли Вас качество учебно-методического обеспечения образовательного процесса</vt:lpstr>
      <vt:lpstr>Устраивает ли вас качество материально-технического обеспечения образовательного </vt:lpstr>
      <vt:lpstr>Устраивает ли Вас качество приобретаемых в процессе обучения знаний, умений и навыков </vt:lpstr>
      <vt:lpstr>Каковы, по Вашему мнению, отношения: </vt:lpstr>
      <vt:lpstr>Полезность приобретенных за время обучения знаний, умений и навыков для трудоустройства и успешной работы по полученной профессии (специальности) </vt:lpstr>
      <vt:lpstr>Полезность приобретенных за время обучения знаний, умений и навыков для трудоустройства и успешной работы по полученной профессии (специальности) </vt:lpstr>
      <vt:lpstr>Удовлетворены ли Вы признанием успехов в учебной и внеурочной деятельности</vt:lpstr>
      <vt:lpstr>Удовлетворены ли Вы организацией воспитательной работы</vt:lpstr>
      <vt:lpstr>Что необходимо сделать для повышения качества образования в колледже?</vt:lpstr>
      <vt:lpstr>Намерены ли Вы рекомендовать для поступления колледж друзьям и знакомым?</vt:lpstr>
      <vt:lpstr>Насколько Вас устраивают образовательные услуги в колледже по следующим позициям:</vt:lpstr>
      <vt:lpstr>Насколько Вас устраивает социально-бытовая инфраструктура колледжа по следующим позициям:</vt:lpstr>
      <vt:lpstr>Если Вы проживаете в общежитии, устраивают ли Вас: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анкетирования Выявление возможных причин неуспеваемости  ГАПОУ РС (Я) «МРТК»</dc:title>
  <dc:creator>Оюн Халтаева</dc:creator>
  <cp:lastModifiedBy>Admin</cp:lastModifiedBy>
  <cp:revision>54</cp:revision>
  <dcterms:created xsi:type="dcterms:W3CDTF">2022-12-27T23:54:24Z</dcterms:created>
  <dcterms:modified xsi:type="dcterms:W3CDTF">2023-04-19T01:43:21Z</dcterms:modified>
</cp:coreProperties>
</file>