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300" r:id="rId18"/>
    <p:sldId id="270" r:id="rId19"/>
    <p:sldId id="271" r:id="rId20"/>
    <p:sldId id="301" r:id="rId21"/>
    <p:sldId id="274" r:id="rId22"/>
    <p:sldId id="27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02" r:id="rId34"/>
    <p:sldId id="285" r:id="rId35"/>
    <p:sldId id="286" r:id="rId36"/>
    <p:sldId id="287" r:id="rId37"/>
    <p:sldId id="288" r:id="rId38"/>
    <p:sldId id="289" r:id="rId39"/>
    <p:sldId id="303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42" d="100"/>
          <a:sy n="42" d="100"/>
        </p:scale>
        <p:origin x="-92" y="-6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1CEFF-7699-ECEE-0A8F-A8C7ACD26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15AE528-BAF9-931C-9B31-8FD519E94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489CBD-68E1-21B8-6FCC-5A924C68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6417-5149-47A1-BCCA-BB50620D583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67551C-A50E-2B66-E97B-0796D680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15B8A1-165B-495E-8B27-212E1BE6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4404-D995-4989-B695-393CDA9CA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7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287645-B2B8-3C76-B3CE-53DA6397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30B28A3-8A24-2660-05B9-621985E45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8EE71E-CEBB-342C-6ABE-6FC4AFE7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6417-5149-47A1-BCCA-BB50620D583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39F981-8245-5275-9BA9-32E3648B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D2A5AE-7102-FA22-8776-160656F5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4404-D995-4989-B695-393CDA9CA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3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3BD3F6E-20C1-865D-B76F-46DD4AD97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3AD8D4E-8232-810D-4FAE-7A5579D1A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CBF751-AE34-63BD-08C6-0280E792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6417-5149-47A1-BCCA-BB50620D583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88C4EC-20DA-C14C-DADB-36DCC6A8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899883-6EFD-2C89-FEB1-F98C957E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4404-D995-4989-B695-393CDA9CA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5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6C9568-E40D-F854-B1B0-CDAAADF1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91B883-99D8-A2C1-FD16-88977125A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5970B9-0808-BD49-7F17-5C687912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6417-5149-47A1-BCCA-BB50620D583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5F92B8-E6F8-9098-6ECC-816501A8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5E995C-4035-5E5C-561E-7A30BF32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4404-D995-4989-B695-393CDA9CA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5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180259-4A69-4599-62B2-58EC547D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3A86EA-AE95-78F9-3BB1-B864538F7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7418BE-00A3-82A3-7FE9-27CBBF3F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6417-5149-47A1-BCCA-BB50620D583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DC9755-4895-F189-39A4-A46833E9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960A56-CCA6-9EFC-C00F-A3341988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4404-D995-4989-B695-393CDA9CA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0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93948B-96DE-0596-2BB2-D8374D29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16F383-4A16-FB39-9D57-B258A3FC4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CC7526-00D7-C9D9-50D0-E0B1421AD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4F7E4B-4DC4-7978-D3EE-93599462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6417-5149-47A1-BCCA-BB50620D583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111539-C633-7CD0-1DB0-FBCDBD9C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592B02-09CE-D1F2-B56D-7B919E7B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4404-D995-4989-B695-393CDA9CA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7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AFF59-A0E4-B5F4-2684-333C2F48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80FA67-F8CF-0AC8-DACB-EE2E525D8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669D97-EE3D-C07C-ED83-1EC849E83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141F2DD-B117-F139-536A-C590A542D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DE3AE90-8394-7F56-79F2-49CD9C42D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CA54149-4295-326E-CF06-AD68AB95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6417-5149-47A1-BCCA-BB50620D583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92D273-D269-33EF-ACB4-04CEF7C7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D6890FB-DDBA-A503-0DCA-F14DA85F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4404-D995-4989-B695-393CDA9CA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A9C5DF-39BE-ECED-456C-726D1C75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391D179-A278-2CD8-E179-8C063A60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6417-5149-47A1-BCCA-BB50620D583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D8545E-0DEA-5321-5F5A-AAC74310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B52F2D-0476-E3E6-0F5F-9DBE0974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4404-D995-4989-B695-393CDA9CA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7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C2D752-8666-7C0E-B332-9C1A8AD7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6417-5149-47A1-BCCA-BB50620D583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58421B6-D7F8-AA11-51E5-8A34F444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8B941FC-42D1-27C9-D2C8-51AE047B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4404-D995-4989-B695-393CDA9CA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7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5394D-0FBD-6D3B-DF7A-C46543CB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7D42FF-735B-AC0F-B172-B48E8E16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E707974-768D-EFA3-6BC6-04F3A3B6D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C79179-368F-0955-8D5B-00A27CC3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6417-5149-47A1-BCCA-BB50620D583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63EFDE-E606-34AB-B27B-C15599BC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D93951-CFC1-F1F2-2CE1-81A3DE0C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4404-D995-4989-B695-393CDA9CA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4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CF1ECB-6DF3-0806-4B2B-C99F4B47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6948ACC-1EC1-AFF8-0F8D-F250EB88D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B94AA0-50D2-5003-82F5-58D80257D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7BE355-95A0-AF55-265E-7EF69AC0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6417-5149-47A1-BCCA-BB50620D583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2C5AA1-D632-E250-017B-F1A3B2A7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3DC067-9CA4-BBDB-9A85-5916BE42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4404-D995-4989-B695-393CDA9CA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5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DAD352-FFA0-48D8-E91B-7EB34B8E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C53232-AC86-D718-9014-9BBFC9FBB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FCD6CD-F48B-120C-6DA9-127E1EF02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26417-5149-47A1-BCCA-BB50620D583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F7238B-334D-CAF4-D28D-D98ED0B4D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B5D479-D879-549A-A856-7C8F49F3D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4404-D995-4989-B695-393CDA9CA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4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308D4C-0EF0-D990-2594-D47740722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анкетирования</a:t>
            </a:r>
            <a:br>
              <a:rPr lang="ru-RU" dirty="0"/>
            </a:br>
            <a:r>
              <a:rPr lang="ru-RU" dirty="0"/>
              <a:t>ВЫПУСКНИКОВ ГАПОУ РС(Я) "МРТК" "АФАП"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F9AC3CB-41C6-6335-E2F5-F7A3F4F93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3523"/>
            <a:ext cx="9144000" cy="1655762"/>
          </a:xfrm>
        </p:spPr>
        <p:txBody>
          <a:bodyPr/>
          <a:lstStyle/>
          <a:p>
            <a:pPr algn="r"/>
            <a:r>
              <a:rPr lang="ru-RU" dirty="0"/>
              <a:t>Май 2022 г.</a:t>
            </a:r>
          </a:p>
        </p:txBody>
      </p:sp>
    </p:spTree>
    <p:extLst>
      <p:ext uri="{BB962C8B-B14F-4D97-AF65-F5344CB8AC3E}">
        <p14:creationId xmlns:p14="http://schemas.microsoft.com/office/powerpoint/2010/main" val="144293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A4356C-76C3-830D-6175-4C34385E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3300" cy="1325563"/>
          </a:xfrm>
        </p:spPr>
        <p:txBody>
          <a:bodyPr>
            <a:normAutofit/>
          </a:bodyPr>
          <a:lstStyle/>
          <a:p>
            <a:r>
              <a:rPr lang="ru-RU" sz="2800" dirty="0"/>
              <a:t>В СЛЕДУЮЩИХ ВОПРОСАХ ПОДЕЛИТЕСЬ, ПОЖАЛУЙСТА, ВАШИМ ПРЕДСТАВЛЕНИЕМ О ВОЗМОЖНОМ РАЗВИТИИ ВАШЕЙ КАРЬЕРЫ ПО ОКОНЧАНИИ ОБУЧЕНИЯ</a:t>
            </a:r>
          </a:p>
        </p:txBody>
      </p:sp>
      <p:pic>
        <p:nvPicPr>
          <p:cNvPr id="9218" name="Picture 2" descr="Диаграмма ответов в Формах. Вопрос: ОЦЕНИВАЛИ ЛИ ВАШИ ПРЕПОДАВАТЕЛИ ВО ВРЕМЯ УЧЕБНОГО ПРОЦЕССА СЛЕДУЮЩИЕ ВАШИ НАВЫКИ? (ОТМЕТЬТЕ ВСЕ ПОДХОДЯЩИЕ ОТВЕТЫ). Количество ответов: .">
            <a:extLst>
              <a:ext uri="{FF2B5EF4-FFF2-40B4-BE49-F238E27FC236}">
                <a16:creationId xmlns:a16="http://schemas.microsoft.com/office/drawing/2014/main" xmlns="" id="{18285A6D-801E-61F1-64CF-175FFD10B1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25624"/>
            <a:ext cx="9762583" cy="50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0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Диаграмма ответов в Формах. Вопрос: В ПРОЦЕССЕ ВАШЕГО ОБУЧЕНИЯ РАССКАЗЫВАЛИ ЛИ ВАШИ ПРЕПОДАВАТЕЛИ О ТОМ, КАК ЛУЧШЕ РАЗВИВАТЬ СЛЕДУЮЩИЕ ВАШИ НАВЫКИ? (ОТМЕТЬТЕ ВСЕ ПОДХОДЯЩИЕ ОТВЕТЫ). Количество ответов: .">
            <a:extLst>
              <a:ext uri="{FF2B5EF4-FFF2-40B4-BE49-F238E27FC236}">
                <a16:creationId xmlns:a16="http://schemas.microsoft.com/office/drawing/2014/main" xmlns="" id="{6DFF205F-43E2-70AA-2F7E-55C2CDACE82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" y="0"/>
            <a:ext cx="11858171" cy="618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0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иаграмма ответов в Формах. Вопрос: ПОЖАЛУЙСТА, ОЦЕНИТЕ НАСКОЛЬКО ВЫ ВЛАДЕЕТЕ СЛЕДУЮЩИМИ НАВЫКАМИ ДЛЯ РЕШЕНИЯ ПРОФЕССИОНАЛЬНЫХ И ПОВСЕДНЕВНЫХ ЗАДАЧ ОТ 1 – СОВСЕМ НЕ ВЛАДЕЮ ДО 5 – ОТЛИЧНО ВЛАДЕЮ: (ОТМЕТЬТЕ ПО ОДНОМУ ОТВЕТУ В КАЖДОЙ СТРОКЕ). Количество ответов: .">
            <a:extLst>
              <a:ext uri="{FF2B5EF4-FFF2-40B4-BE49-F238E27FC236}">
                <a16:creationId xmlns:a16="http://schemas.microsoft.com/office/drawing/2014/main" xmlns="" id="{761F388D-8860-89D2-1589-DC34CAB9C5A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25"/>
            <a:ext cx="11887200" cy="62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5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иаграмма ответов в Формах. Вопрос: КАК ВЫ ДУМАЕТЕ, ЧТО ИЗ ПЕРЕЧИСЛЕННОГО НИЖЕ БОЛЬШЕ ВСЕГО НЕОБХОДИМО ДЛЯ УСПЕШНОГО ТРУДОУСТРОЙСТВА ПО ВАШЕЙ ПРОФЕССИИ / СПЕЦИАЛЬНОСТИ? (ОТМЕТЬТЕ НЕ БОЛЕЕ 3-5 ОТВЕТОВ). Количество ответов: 28 ответов.">
            <a:extLst>
              <a:ext uri="{FF2B5EF4-FFF2-40B4-BE49-F238E27FC236}">
                <a16:creationId xmlns:a16="http://schemas.microsoft.com/office/drawing/2014/main" xmlns="" id="{8C36F27F-8E6C-8937-47DA-21FB4C8805F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5" y="-20478"/>
            <a:ext cx="10697029" cy="689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1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Диаграмма ответов в Формах. Вопрос: А КАКИХ НАВЫКОВ, ПО ВАШЕМУ МНЕНИЮ, ВАМ ПОКА В БОЛЬШЕЙ СТЕПЕНИ НЕ ХВАТАЕТ?(ОТМЕТЬТЕ НЕ БОЛЕЕ 3-5 ОТВЕТОВ). Количество ответов: 28 ответов.">
            <a:extLst>
              <a:ext uri="{FF2B5EF4-FFF2-40B4-BE49-F238E27FC236}">
                <a16:creationId xmlns:a16="http://schemas.microsoft.com/office/drawing/2014/main" xmlns="" id="{12E463C0-99C9-709C-35A5-55CB077DBF3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57" y="0"/>
            <a:ext cx="9993086" cy="671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0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иаграмма ответов в Формах. Вопрос: ГДЕ ВЫ ПРЕИМУЩЕСТВЕННО ПРИОБРЕЛИ ОСНОВНЫЕ НАВЫКИ/КОМПЕТЕНЦИИ: ВО ВРЕМЯ УЧЕБНЫХ ЗАНЯТИЙ В САМОЙ ОБРАЗОВАТЕЛЬНОЙ ОРГАНИЗАЦИИ, НА ПРОИЗВОДСТВЕННЫХ ПРАКТИКАХ В КОМПАНИЯХ ИЛИ НА ВАШЕЙ РАБОТЕ (ЕСЛИ ОНА У ВАС ЕСТЬ/БЫЛА)? (ОТМЕТЬТЕ ПО ОДНОМУ ОТВЕТУ В КАЖДОЙ СТРОКЕ). Количество ответов: .">
            <a:extLst>
              <a:ext uri="{FF2B5EF4-FFF2-40B4-BE49-F238E27FC236}">
                <a16:creationId xmlns:a16="http://schemas.microsoft.com/office/drawing/2014/main" xmlns="" id="{EC289CC8-C619-077D-3AD3-0090502DA15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5" y="2641600"/>
            <a:ext cx="11989990" cy="234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529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иаграмма ответов в Формах. Вопрос: КАКОЙ ПРОЦЕНТ ВАШИХ СЕМИНАРОВ И ПРАКТИЧЕСКИХ ЗАНЯТИЙ В КОЛЛЕДЖЕ, В ТОМ ЧИСЛЕ В ФОРМАТЕ ОНЛАЙН, ПРОВОДИЛСЯ В СЛЕДУЮЩИХ ФОРМАХ? (ОТМЕТЬТЕ ПО ОДНОМУ ОТВЕТУ В КАЖДОЙ СТРОКЕ). Количество ответов: .">
            <a:extLst>
              <a:ext uri="{FF2B5EF4-FFF2-40B4-BE49-F238E27FC236}">
                <a16:creationId xmlns:a16="http://schemas.microsoft.com/office/drawing/2014/main" xmlns="" id="{C24CFFD9-883C-D1A2-7E29-8F430DF8FF5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6057"/>
            <a:ext cx="11823637" cy="561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27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4530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НЕСКОЛЬКО ВОПРОСОВ ПРО ДЕМОНСТРАЦИОННЫЙ ЭКЗАМЕН</a:t>
            </a:r>
          </a:p>
        </p:txBody>
      </p:sp>
    </p:spTree>
    <p:extLst>
      <p:ext uri="{BB962C8B-B14F-4D97-AF65-F5344CB8AC3E}">
        <p14:creationId xmlns:p14="http://schemas.microsoft.com/office/powerpoint/2010/main" val="323084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иаграмма ответов в Формах. Вопрос: В ЭТОМ УЧЕБНОМ ГОДУ ПРОХОДИТЕ ЛИ ВЫ ЛИЧНО ГОСУДАРСТВЕННУЮ ИТОГОВУЮ АТТЕСТАЦИЮ (ВЫПУСКНОЙ ЭКЗАМЕН) В ФОРМАТЕ ДЕМОНСТРАЦИОННОГО ЭКЗАМЕНА? (ОТМЕТЬТЕ ОДИН ОТВЕТ). Количество ответов: 28 ответов.">
            <a:extLst>
              <a:ext uri="{FF2B5EF4-FFF2-40B4-BE49-F238E27FC236}">
                <a16:creationId xmlns:a16="http://schemas.microsoft.com/office/drawing/2014/main" xmlns="" id="{4E295B58-D10E-07D6-A92D-F27A1AF551F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3621"/>
            <a:ext cx="12046857" cy="54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8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иаграмма ответов в Формах. Вопрос: УЧАСТВОВАЛИ ЛИ ВЫ ЛИЧНО ЗА ВРЕМЯ ОБУЧЕНИЯ В ВАШЕМ УЧЕБНОМ ЗАВЕДЕНИИ В ПОДГОТОВКЕ К ДЕМОНСТРАЦИОННОМУ ЭКЗАМЕНУ? (ОТМЕТЬТЕ ОДИН ОТВЕТ). Количество ответов: 28 ответов.">
            <a:extLst>
              <a:ext uri="{FF2B5EF4-FFF2-40B4-BE49-F238E27FC236}">
                <a16:creationId xmlns:a16="http://schemas.microsoft.com/office/drawing/2014/main" xmlns="" id="{73A5E440-41DC-CA12-240C-EF585D9564C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98"/>
            <a:ext cx="12192000" cy="552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1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иаграмма ответов в Формах. Вопрос: УКАЖИТЕ ПОЖАЛУЙСТА ВАШУ ПРОФЕССИЮ/СПЕЦИАЛЬНОСТЬ. Количество ответов: 28 ответов.">
            <a:extLst>
              <a:ext uri="{FF2B5EF4-FFF2-40B4-BE49-F238E27FC236}">
                <a16:creationId xmlns:a16="http://schemas.microsoft.com/office/drawing/2014/main" xmlns="" id="{423140E5-2D63-81F6-3A7D-39DA1BA518D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8" y="990423"/>
            <a:ext cx="11719324" cy="487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97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978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ДАЛЕЕ РАССКАЖИТЕ О ПОСЛЕДНЕМ ТАКОМ ОПЫТЕ ПОДГОТОВКИ К ДЕМОНСТРАЦИОННОМУ ЭКЗАМЕНУ</a:t>
            </a:r>
          </a:p>
        </p:txBody>
      </p:sp>
    </p:spTree>
    <p:extLst>
      <p:ext uri="{BB962C8B-B14F-4D97-AF65-F5344CB8AC3E}">
        <p14:creationId xmlns:p14="http://schemas.microsoft.com/office/powerpoint/2010/main" val="1628655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E36306-AA05-1DB7-97CB-66AA31D56A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993" y="0"/>
            <a:ext cx="11960012" cy="841364"/>
          </a:xfrm>
        </p:spPr>
        <p:txBody>
          <a:bodyPr>
            <a:normAutofit/>
          </a:bodyPr>
          <a:lstStyle/>
          <a:p>
            <a:r>
              <a:rPr lang="ru-RU" sz="2000" b="1" dirty="0"/>
              <a:t>ДАЛЕЕ РАССКАЖИТЕ О ПОСЛЕДНЕМ ТАКОМ ОПЫТЕ ПОДГОТОВКИ К ДЕМОНСТРАЦИОННОМУ ЭКЗАМЕНУ</a:t>
            </a:r>
          </a:p>
        </p:txBody>
      </p:sp>
      <p:pic>
        <p:nvPicPr>
          <p:cNvPr id="17410" name="Picture 2" descr="Диаграмма ответов в Формах. Вопрос: ЧТО ИЗ ПЕРЕЧИСЛЕННОГО ПРОИСХОДИЛО В РАМКАХ ВАШЕЙ ПОДГОТОВКИ К ДЕМОНСТРАЦИОННОМУ ЭКЗАМЕНУ В ВАШЕМ УЧЕБНОМ ЗАВЕДЕНИИ? (ОТМЕТЬТЕ В СТОЛБЦЕ А ВСЕ ПОДХОДЯЩИЕ ВАРИАНТЫ). Количество ответов: 27 ответов.">
            <a:extLst>
              <a:ext uri="{FF2B5EF4-FFF2-40B4-BE49-F238E27FC236}">
                <a16:creationId xmlns:a16="http://schemas.microsoft.com/office/drawing/2014/main" xmlns="" id="{409002DA-73FC-3356-5B0E-92B98FC1BDD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64"/>
            <a:ext cx="12362796" cy="627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140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иаграмма ответов в Формах. Вопрос: ОЦЕНИТЕ, ПОЖАЛУЙСТА, ДОСТАТОЧНО ЛИ ВАМ БЫЛО ЭТИХ ЭЛЕМЕНТОВ ДЛЯ ПОДГОТОВКИ К ДЕМОНСТРАЦИОННОМУ ЭКЗАМЕНУ В ВАШЕМ УЧЕБНОМ ЗАВЕДЕНИИ?. Количество ответов: .">
            <a:extLst>
              <a:ext uri="{FF2B5EF4-FFF2-40B4-BE49-F238E27FC236}">
                <a16:creationId xmlns:a16="http://schemas.microsoft.com/office/drawing/2014/main" xmlns="" id="{3B7E819A-F941-2355-3FB8-F6C1946B27C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100"/>
            <a:ext cx="12017829" cy="62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98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Диаграмма ответов в Формах. Вопрос: ОЦЕНИТЕ, ПОЖАЛУЙСТА, В ДОСТАТОЧНОЙ ЛИ МЕРЕ БЫЛИ ОБЕСПЕЧЕНЫ СЛЕДУЮЩИЕ УСЛОВИЯ ПОДГОТОВКИ К ДЕМОНСТРАЦИОННОМУ ЭКЗАМЕНУ В ВАШЕМ УЧЕБНОМ ЗАВЕДЕНИИ? (ОТМЕТЬТЕ ПО ОДНОМУ ОТВЕТУ В КАЖДОЙ СТРОКЕ). Количество ответов: .">
            <a:extLst>
              <a:ext uri="{FF2B5EF4-FFF2-40B4-BE49-F238E27FC236}">
                <a16:creationId xmlns:a16="http://schemas.microsoft.com/office/drawing/2014/main" xmlns="" id="{94599F5A-7E4E-9378-B7F2-D3E6A7A3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12192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22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иаграмма ответов в Формах. Вопрос: КАК ЧАСТО ВЫ УЧАСТВОВАЛИ В УЧЕБНЫХ МЕРОПРИЯТИЯХ ИЛИ АКТИВНОСТЯХ, НАЦЕЛЕННЫХ НА ПОДГОТОВКУ К ДЕМОНСТРАЦИОННОМУ ЭКЗАМЕНУ? (ОТМЕТЬТЕ ОДИН ОТВЕТ). Количество ответов: 28 ответов.">
            <a:extLst>
              <a:ext uri="{FF2B5EF4-FFF2-40B4-BE49-F238E27FC236}">
                <a16:creationId xmlns:a16="http://schemas.microsoft.com/office/drawing/2014/main" xmlns="" id="{9C497F8B-572D-F7CE-EB12-8B350B5C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74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иаграмма ответов в Формах. Вопрос: В СВЯЗИ С ВВЕДЕНИЕМ ДЕМОНСТРАЦИОННОГО ЭКЗАМЕНА ОТМЕТИЛИ ЛИ ВЫ КАКИЕ-ЛИБО ИЗ ПЕРЕЧИСЛЕННЫХ ИЗМЕНЕНИЙ? (ОТМЕТЬТЕ ВСЕ ПОДХОДЯЩИЕ ОТВЕТЫ). Количество ответов: 28 ответов.">
            <a:extLst>
              <a:ext uri="{FF2B5EF4-FFF2-40B4-BE49-F238E27FC236}">
                <a16:creationId xmlns:a16="http://schemas.microsoft.com/office/drawing/2014/main" xmlns="" id="{F697A833-EC79-E81E-511A-47865BEF0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91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Диаграмма ответов в Формах. Вопрос: КАК ВЫ СЧИТАЕТЕ, БЫЛО ЛИ ВАМ ДОСТАТОЧНО ТЕОРЕТИЧЕСКОЙ ПОДГОТОВКИ, КОТОРУЮ ВЫ ПОЛУЧИЛИ В ХОДЕ ВАШЕГО ОБУЧЕНИЯ, ДЛЯ ВЫПОЛНЕНИЯ ЗАДАНИЙ ДЕМОНСТРАЦИОННОГО ЭКЗАМЕНА? (ОТМЕТЬТЕ ОДИН ОТВЕТ). Количество ответов: 27 ответов.">
            <a:extLst>
              <a:ext uri="{FF2B5EF4-FFF2-40B4-BE49-F238E27FC236}">
                <a16:creationId xmlns:a16="http://schemas.microsoft.com/office/drawing/2014/main" xmlns="" id="{20054076-E3CD-D815-A94B-DF6E5C2E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05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Диаграмма ответов в Формах. Вопрос: В ХОДЕ ВЫПОЛНЕНИЯ ЗАДАНИЙ ЗАНИМАЛИСЬ ЛИ ВЫ ЧЕМ-ЛИБО ИЗ ПЕРЕЧИСЛЕННОГО?(ОТМЕТЬТЕ ВСЕ ПОДХОДЯЩИЕ ОТВЕТЫ). Количество ответов: 28 ответов.">
            <a:extLst>
              <a:ext uri="{FF2B5EF4-FFF2-40B4-BE49-F238E27FC236}">
                <a16:creationId xmlns:a16="http://schemas.microsoft.com/office/drawing/2014/main" xmlns="" id="{AACDA0B0-2860-37BD-63E0-C3F373A40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2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Диаграмма ответов в Формах. Вопрос: КАК ВЫ СЧИТАЕТЕ, ПОЗВОЛЯЕТ ЛИ SKILLS PASSPORT, ВЫДАВАЕМЫЙ ПРИ УСПЕШНОМ ПРОХОЖДЕНИИ ДЕМОНСТРАЦИОННОГО ЭКЗАМЕНА, РАСШИРИТЬ ВОЗМОЖНОСТИ ТРУДОУСТРОЙСТВА ВЫПУСКНИКОВ В ВАШЕМ РЕГИОНЕ? (ОТМЕТЬТЕ ОДИН ОТВЕТ). Количество ответов: 28 ответов.">
            <a:extLst>
              <a:ext uri="{FF2B5EF4-FFF2-40B4-BE49-F238E27FC236}">
                <a16:creationId xmlns:a16="http://schemas.microsoft.com/office/drawing/2014/main" xmlns="" id="{910E9DD0-033B-18B8-D0F6-7BC00DAD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1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Диаграмма ответов в Формах. Вопрос: УЧАСТВОВАЛИ ЛИ ВЫ ЗА ВРЕМЯ ОБУЧЕНИЯ В ВАШЕМ УЧЕБНОМ ЗАВЕДЕНИИ В КОНКУРСАХ (ОЛИМПИАДАХ) ПРОФЕССИОНАЛЬНОГО МАСТЕРСТВА ИЛИ В ЧЕМПИОНАТАХ WORLDSKILLS? (ОТМЕТЬТЕ ВСЕ ПОДХОДЯЩИЕ ОТВЕТЫ). Количество ответов: .">
            <a:extLst>
              <a:ext uri="{FF2B5EF4-FFF2-40B4-BE49-F238E27FC236}">
                <a16:creationId xmlns:a16="http://schemas.microsoft.com/office/drawing/2014/main" xmlns="" id="{444E1491-B750-5111-27C3-7C40EF93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12192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1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аграмма ответов в Формах. Вопрос: СКАЖИТЕ, ПОЖАЛУЙСТА, ПОЧЕМУ ВЫ ВЫБРАЛИ ЭТУ ПРОФЕССИЮ/СПЕЦИАЛЬНОСТЬ?(ОТМЕТЬТЕ НЕ БОЛЕЕ 2-3 НАИБОЛЕЕ ПОДХОДЯЩИХ ОТВЕТОВ). Количество ответов: .">
            <a:extLst>
              <a:ext uri="{FF2B5EF4-FFF2-40B4-BE49-F238E27FC236}">
                <a16:creationId xmlns:a16="http://schemas.microsoft.com/office/drawing/2014/main" xmlns="" id="{E79FF9B3-75A1-E123-9884-ADD9A6676CA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3350"/>
            <a:ext cx="12032344" cy="58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96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Диаграмма ответов в Формах. Вопрос: ПРИГОДИЛСЯ ЛИ ВАМ ОПЫТ УЧАСТИЯ В КОНКУРСАХ (ОЛИМПИАДАХ) ПРОФЕССИОНАЛЬНОГО МАСТЕРСТВА ИЛИ В ЧЕМПИОНАТАХ WORLDSKILLS ПРИ ПОДГОТОВКЕ К ДЕМОНСТРАЦИОННОМУ ЭКЗАМЕНУ ИЛИ ПРИ ЕГО ПРОХОЖДЕНИИ? (ОТМЕТЬТЕ ОДИН ОТВЕТЫ). Количество ответов: 28 ответов.">
            <a:extLst>
              <a:ext uri="{FF2B5EF4-FFF2-40B4-BE49-F238E27FC236}">
                <a16:creationId xmlns:a16="http://schemas.microsoft.com/office/drawing/2014/main" xmlns="" id="{DEB11E19-25C7-38B2-AC8A-7779DD4AF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43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Диаграмма ответов в Формах. Вопрос: ПРОХОДИЛИ ЛИ ВЫ ПРОИЗВОДСТВЕННУЮ ПРАКТИКУ ВО ВРЕМЯ ОБУЧЕНИЯ В ВАШЕМ УЧЕБНОМ ЗАВЕДЕНИИ? (ОТМЕТЬТЕ ОДИН ОТВЕТ). Количество ответов: 27 ответов.">
            <a:extLst>
              <a:ext uri="{FF2B5EF4-FFF2-40B4-BE49-F238E27FC236}">
                <a16:creationId xmlns:a16="http://schemas.microsoft.com/office/drawing/2014/main" xmlns="" id="{866FAF34-8468-08D8-EBFC-9BAD04EAB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67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Диаграмма ответов в Формах. Вопрос: КАК ВЫ    СЧИТАЕТЕ, НАСКОЛЬКО ПОЛЕЗНОЙ БЫЛА    ЭТА ПРАКТИКА ДЛЯ ВАШЕГО ПРОФЕССИОНАЛЬНОГО РАЗВИТИЯ? (ОТМЕТЬТЕ ОДИН ОТВЕТ). Количество ответов: 28 ответов.">
            <a:extLst>
              <a:ext uri="{FF2B5EF4-FFF2-40B4-BE49-F238E27FC236}">
                <a16:creationId xmlns:a16="http://schemas.microsoft.com/office/drawing/2014/main" xmlns="" id="{960F3B36-7B27-9C7D-0C83-09B9197E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98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3032125"/>
            <a:ext cx="10515600" cy="1325563"/>
          </a:xfrm>
        </p:spPr>
        <p:txBody>
          <a:bodyPr/>
          <a:lstStyle/>
          <a:p>
            <a:r>
              <a:rPr lang="ru-RU" dirty="0"/>
              <a:t>О ВАШИХ ПЛАНАХ</a:t>
            </a:r>
          </a:p>
        </p:txBody>
      </p:sp>
    </p:spTree>
    <p:extLst>
      <p:ext uri="{BB962C8B-B14F-4D97-AF65-F5344CB8AC3E}">
        <p14:creationId xmlns:p14="http://schemas.microsoft.com/office/powerpoint/2010/main" val="2645284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Диаграмма ответов в Формах. Вопрос: ЧЕМ ВЫ, ВЕРОЯТНЕЕ ВСЕГО, БУДЕТЕ ЗАНИМАТЬСЯ СРАЗУ ПОСЛЕ ОКОНЧАНИЯ ВАШЕГО УЧЕБНОГО ЗАВЕДЕНИЯ? (ОТМЕТЬТЕ ОДИН ОТВЕТ). Количество ответов: 28 ответов.">
            <a:extLst>
              <a:ext uri="{FF2B5EF4-FFF2-40B4-BE49-F238E27FC236}">
                <a16:creationId xmlns:a16="http://schemas.microsoft.com/office/drawing/2014/main" xmlns="" id="{9EC9C99B-32B0-807F-A7AA-095440B7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33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Диаграмма ответов в Формах. Вопрос: КАК ВЫ ДУМАЕТЕ, БУДЕТЕ ЛИ ВЫ В БУДУЩЕМ РАБОТАТЬ ПО ТОЙ ПРОФЕССИИ, СПЕЦИАЛЬНОСТИ, КОТОРУЮ ВЫ СЕЙЧАС ПОЛУЧАЕТЕ? (ОТМЕТЬТЕ ОДИН ОТВЕТ). Количество ответов: 28 ответов.">
            <a:extLst>
              <a:ext uri="{FF2B5EF4-FFF2-40B4-BE49-F238E27FC236}">
                <a16:creationId xmlns:a16="http://schemas.microsoft.com/office/drawing/2014/main" xmlns="" id="{6996A0C3-5DE9-597A-DAAA-7F6263E03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8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Диаграмма ответов в Формах. Вопрос: КАК ВЫ ДУМАЕТЕ, БУДЕТЕ ЛИ ВЫ В БУДУЩЕМ РАБОТАТЬ ПО ТОЙ ПРОФЕССИИ, СПЕЦИАЛЬНОСТИ, КОТОРУЮ ВЫ СЕЙЧАС ПОЛУЧАЕТЕ? (ОТМЕТЬТЕ ОДИН ОТВЕТ). Количество ответов: 28 ответов.">
            <a:extLst>
              <a:ext uri="{FF2B5EF4-FFF2-40B4-BE49-F238E27FC236}">
                <a16:creationId xmlns:a16="http://schemas.microsoft.com/office/drawing/2014/main" xmlns="" id="{50C87A9A-6B76-2C49-53EB-C82D45FB7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143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Диаграмма ответов в Формах. Вопрос: ПОЧЕМУ ВЫ НЕ ХОТИТЕ РАБОТАТЬ ПО ЭТОЙ ПРОФЕССИИ / СПЕЦИАЛЬНОСТИ? (ОТМЕТЬТЕ 2-3 НАИБОЛЕЕ ПОДХОДЯЩИХ ОТВЕТА). Количество ответов: 25 ответов.">
            <a:extLst>
              <a:ext uri="{FF2B5EF4-FFF2-40B4-BE49-F238E27FC236}">
                <a16:creationId xmlns:a16="http://schemas.microsoft.com/office/drawing/2014/main" xmlns="" id="{D96652A9-8256-924F-9D50-33FACA59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16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Диаграмма ответов в Формах. Вопрос: СОБИРАЕТЕСЬ ЛИ ВЫ ПОСТУПАТЬ В ВУЗ НА ТАКОЕ ЖЕ НАПРАВЛЕНИЕ ОБУЧЕНИЯ, ПО КОТОРОМУ ОБУЧАЕТЕСЬ СЕЙЧАС? (ОТМЕТЬТЕ ОДИН ОТВЕТ). Количество ответов: 28 ответов.">
            <a:extLst>
              <a:ext uri="{FF2B5EF4-FFF2-40B4-BE49-F238E27FC236}">
                <a16:creationId xmlns:a16="http://schemas.microsoft.com/office/drawing/2014/main" xmlns="" id="{34A3CE2D-9F56-8220-028D-064F52B9B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97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373245"/>
            <a:ext cx="11201400" cy="1325563"/>
          </a:xfrm>
        </p:spPr>
        <p:txBody>
          <a:bodyPr/>
          <a:lstStyle/>
          <a:p>
            <a:r>
              <a:rPr lang="ru-RU" dirty="0"/>
              <a:t>ВАША НЫНЕШНЯЯ ТРУДОВАЯ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07854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иаграмма ответов в Формах. Вопрос: ПОЧЕМУ ВЫ ВЫБРАЛИ ДЛЯ ОБУЧЕНИЯ ЭТО УЧЕБНОЕ ЗАВЕДЕНИЕ? (ОТМЕТЬТЕ НЕ БОЛЕЕ 2-3 НАИБОЛЕЕ ПОДХОДЯЩИХ ОТВЕТОВ). Количество ответов: .">
            <a:extLst>
              <a:ext uri="{FF2B5EF4-FFF2-40B4-BE49-F238E27FC236}">
                <a16:creationId xmlns:a16="http://schemas.microsoft.com/office/drawing/2014/main" xmlns="" id="{8CE0DF17-D1C7-81B6-E6BB-8FE19CEC16A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2881"/>
            <a:ext cx="11829143" cy="57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35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Диаграмма ответов в Формах. Вопрос: РАБОТАЛИ / ПОДРАБАТЫВАЛИ ЛИ ВЫ ВО ВРЕМЯ УЧЕБЫ В КОЛЛЕДЖЕ ХОТЯ БЫ В ТЕЧЕНИЕ НЕКОТОРОГО ВРЕМЕНИ? (ОТМЕТЬТЕ ОДИН ОТВЕТ). Количество ответов: 28 ответов.">
            <a:extLst>
              <a:ext uri="{FF2B5EF4-FFF2-40B4-BE49-F238E27FC236}">
                <a16:creationId xmlns:a16="http://schemas.microsoft.com/office/drawing/2014/main" xmlns="" id="{B59FCCAD-C73F-AE6D-BF2F-93DB7C485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Диаграмма ответов в Формах. Вопрос: НА КАКОМ КУРСЕ ВПЕРВЫЕ УСТРОИЛИСЬ НА РАБОТУ?. Количество ответов: 28 ответов.">
            <a:extLst>
              <a:ext uri="{FF2B5EF4-FFF2-40B4-BE49-F238E27FC236}">
                <a16:creationId xmlns:a16="http://schemas.microsoft.com/office/drawing/2014/main" xmlns="" id="{8FFD65C3-8736-2895-F694-D7480C73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66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Диаграмма ответов в Формах. Вопрос: ПОЧЕМУ ВЫ РАБОТАЛИ / ПОДРАБАТЫВАЛИ ВО ВРЕМЯ УЧЁБЫ? УКАЖИТЕ ОСНОВНУЮ ПРИЧИНУ (ОТМЕТЬТЕ ОДИН ОТВЕТ). Количество ответов: 27 ответов.">
            <a:extLst>
              <a:ext uri="{FF2B5EF4-FFF2-40B4-BE49-F238E27FC236}">
                <a16:creationId xmlns:a16="http://schemas.microsoft.com/office/drawing/2014/main" xmlns="" id="{67064FA5-7EB0-CBE7-9D22-A22B21FB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93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Диаграмма ответов в Формах. Вопрос: СКАЖИТЕ, ПОЖАЛУЙСТА, РАБОТАЛИ ЛИ ВЫ НА ПЛАТНОЙ ОСНОВЕ ЗА ПОСЛЕДНИЕ 12 МЕСЯЦЕВ (ИЛИ ПОДРАБАТЫВАЛИ ВРЕМЯ ОТ ВРЕМЕНИ)? (ОТМЕТЬТЕ ОДИН ОТВЕТ). Количество ответов: 27 ответов.">
            <a:extLst>
              <a:ext uri="{FF2B5EF4-FFF2-40B4-BE49-F238E27FC236}">
                <a16:creationId xmlns:a16="http://schemas.microsoft.com/office/drawing/2014/main" xmlns="" id="{BFD086C8-D639-22A2-2772-C1978432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40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Диаграмма ответов в Формах. Вопрос: ЕСЛИ У ВАС БЫЛО НЕСКОЛЬКО ВИДОВ РАБОТЫ ЗА ПОСЛЕДНИЕ 12 МЕСЯЦЕВ, РАССКАЖИТЕ О ТОЙ, КОТОРУЮ ВЫ СЧИТАЕТЕ ОСНОВНОЙ, САМОЙ ВАЖНОЙ ДЛЯ ВАСБЫЛА ЛИ ЭТА РАБОТА СВЯЗАНА С ТОЙ СПЕЦИАЛЬНОСТЬЮ, ПРОФЕССИЕЙ, КОТОРУЮ ВЫ СЕЙЧАС ПОЛУЧАЕТЕ? (ОТМЕТЬТЕ ОДИН ОТВЕТ). Количество ответов: 28 ответов.">
            <a:extLst>
              <a:ext uri="{FF2B5EF4-FFF2-40B4-BE49-F238E27FC236}">
                <a16:creationId xmlns:a16="http://schemas.microsoft.com/office/drawing/2014/main" xmlns="" id="{66DD997C-74B4-DBF4-91D3-A628032F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02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Диаграмма ответов в Формах. Вопрос: КАК ВЫ СЧИТАЕТЕ, КАК ЭТА РАБОТА ВЛИЯЕТ (ЕСЛИ ВЫ СЕЙЧАС УЖЕ НЕ РАБОТАЕТЕ – ТО ВЛИЯЛА) НА ВАШУ УСПЕВАЕМОСТЬ? (ОТМЕТЬТЕ ОДИН ОТВЕТ). Количество ответов: 28 ответов.">
            <a:extLst>
              <a:ext uri="{FF2B5EF4-FFF2-40B4-BE49-F238E27FC236}">
                <a16:creationId xmlns:a16="http://schemas.microsoft.com/office/drawing/2014/main" xmlns="" id="{8B8E2C13-7AA4-195F-AA4F-D20C8362D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04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Диаграмма ответов в Формах. Вопрос: ЕСЛИ ВЫ СЕЙЧАС РАБОТАЕТЕ, ТО ПЛАНИРУЕТЕ ЛИ ВЫ В ДАЛЬНЕЙШЕМ ОСТАТЬСЯ НА ЭТОЙ РАБОТЕ? (ОТМЕТЬТЕ ОДИН ОТВЕТ). Количество ответов: 28 ответов.">
            <a:extLst>
              <a:ext uri="{FF2B5EF4-FFF2-40B4-BE49-F238E27FC236}">
                <a16:creationId xmlns:a16="http://schemas.microsoft.com/office/drawing/2014/main" xmlns="" id="{A295D580-BAB2-103D-5388-928CE59E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61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Диаграмма ответов в Формах. Вопрос: ИСПОЛЬЗОВАЛИ ЛИ ВЫ В ТЕЧЕНИЕ ПОСЛЕДНИХ ТРЕХ МЕСЯЦЕВ КАКИЕ-ЛИБО СПОСОБЫ ПРИОБРЕТЕНИЯ НОВЫХ ЗНАНИЙ И НАВЫКОВ, ЗА ИСКЛЮЧЕНИЕМ ТЕХ, КОТОРЫЕ ЯВЛЯЛИСЬ ЧАСТЬЮ ОБУЧЕНИЯ В ВАШЕМ УЧЕБНОМ ЗАВЕДЕНИИ? (ОТМЕТЬТЕ ВСЕ ПОДХОДЯЩИЕ ВАРИАНТЫ). Количество ответов: 26 ответов.">
            <a:extLst>
              <a:ext uri="{FF2B5EF4-FFF2-40B4-BE49-F238E27FC236}">
                <a16:creationId xmlns:a16="http://schemas.microsoft.com/office/drawing/2014/main" xmlns="" id="{661E6E47-EFA5-9036-03F7-936069BB4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05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Диаграмма ответов в Формах. Вопрос: НАПОСЛЕДОК НЕСКОЛЬКО ВОПРОСОВ О ВАС, ВАШ ПОЛ. Количество ответов: 28 ответов.">
            <a:extLst>
              <a:ext uri="{FF2B5EF4-FFF2-40B4-BE49-F238E27FC236}">
                <a16:creationId xmlns:a16="http://schemas.microsoft.com/office/drawing/2014/main" xmlns="" id="{2478D369-BB61-1813-AF5A-68AD9EA85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4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НЕСКОЛЬКО ВОПРОСОВ ОБ УЧЕБЕ В ВАШЕМ УЧЕБНОМ ЗАВЕДЕНИИ</a:t>
            </a:r>
          </a:p>
        </p:txBody>
      </p:sp>
    </p:spTree>
    <p:extLst>
      <p:ext uri="{BB962C8B-B14F-4D97-AF65-F5344CB8AC3E}">
        <p14:creationId xmlns:p14="http://schemas.microsoft.com/office/powerpoint/2010/main" val="7708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иаграмма ответов в Формах. Вопрос: КАКИЕ ОЦЕНКИ ВЫ ПРЕИМУЩЕСТВЕННО ПОЛУЧАЛИ В ШКОЛЕ?. Количество ответов: 28 ответов.">
            <a:extLst>
              <a:ext uri="{FF2B5EF4-FFF2-40B4-BE49-F238E27FC236}">
                <a16:creationId xmlns:a16="http://schemas.microsoft.com/office/drawing/2014/main" xmlns="" id="{49F44904-7152-85DB-AC8E-6C50CDEFFCE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543"/>
            <a:ext cx="12161572" cy="51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4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иаграмма ответов в Формах. Вопрос: УДОВЛЕТВОРЯЕТ ЛИ ВАС В ЦЕЛОМ КАЧЕСТВО ОБРАЗОВАНИЯ В КОЛЛЕДЖЕ?. Количество ответов: 28 ответов.">
            <a:extLst>
              <a:ext uri="{FF2B5EF4-FFF2-40B4-BE49-F238E27FC236}">
                <a16:creationId xmlns:a16="http://schemas.microsoft.com/office/drawing/2014/main" xmlns="" id="{AEC7A461-70F3-7D50-1E70-87422374CD9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371"/>
            <a:ext cx="12575493" cy="52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10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иаграмма ответов в Формах. Вопрос: КАК БЫ ВЫ ОЦЕНИЛИ СЛЕДУЮЩИЕ УСЛОВИЯ ОБУЧЕНИЯ В КОЛЛЕДЖЕ ? ОТМЕТЬТЕ ПО ОДНОМУ ОТВЕТУ В КАЖДОЙ СТРОКЕ. Количество ответов: .">
            <a:extLst>
              <a:ext uri="{FF2B5EF4-FFF2-40B4-BE49-F238E27FC236}">
                <a16:creationId xmlns:a16="http://schemas.microsoft.com/office/drawing/2014/main" xmlns="" id="{F7E18025-51F4-9080-3467-E061F7681C8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629"/>
            <a:ext cx="12116111" cy="503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9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иаграмма ответов в Формах. Вопрос: НАСКОЛЬКО ВЫ УДОВЛЕТВОРЕНЫ СЛЕДУЮЩИМИ АСПЕКТАМИ СОДЕРЖАНИЯ УЧЕБНОГО ПРОЦЕССА В  КОЛЛЕДЖЕ? (ОТМЕТЬТЕ ПО ОДНОМУ ОТВЕТУ В КАЖДОЙ СТРОКЕ). Количество ответов: .">
            <a:extLst>
              <a:ext uri="{FF2B5EF4-FFF2-40B4-BE49-F238E27FC236}">
                <a16:creationId xmlns:a16="http://schemas.microsoft.com/office/drawing/2014/main" xmlns="" id="{23F3E7CF-3D62-7D8B-4078-12B97E40927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317"/>
            <a:ext cx="11872686" cy="539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14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63</Words>
  <Application>Microsoft Office PowerPoint</Application>
  <PresentationFormat>Произвольный</PresentationFormat>
  <Paragraphs>9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Результаты анкетирования ВЫПУСКНИКОВ ГАПОУ РС(Я) "МРТК" "АФАП"</vt:lpstr>
      <vt:lpstr>Презентация PowerPoint</vt:lpstr>
      <vt:lpstr>Презентация PowerPoint</vt:lpstr>
      <vt:lpstr>Презентация PowerPoint</vt:lpstr>
      <vt:lpstr>НЕСКОЛЬКО ВОПРОСОВ ОБ УЧЕБЕ В ВАШЕМ УЧЕБНОМ ЗАВЕДЕНИИ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В СЛЕДУЮЩИХ ВОПРОСАХ ПОДЕЛИТЕСЬ, ПОЖАЛУЙСТА, ВАШИМ ПРЕДСТАВЛЕНИЕМ О ВОЗМОЖНОМ РАЗВИТИИ ВАШЕЙ КАРЬЕРЫ ПО ОКОНЧАНИИ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НЕСКОЛЬКО ВОПРОСОВ ПРО ДЕМОНСТРАЦИОННЫЙ ЭКЗАМЕН</vt:lpstr>
      <vt:lpstr>Презентация PowerPoint</vt:lpstr>
      <vt:lpstr>Презентация PowerPoint</vt:lpstr>
      <vt:lpstr>ДАЛЕЕ РАССКАЖИТЕ О ПОСЛЕДНЕМ ТАКОМ ОПЫТЕ ПОДГОТОВКИ К ДЕМОНСТРАЦИОННОМУ ЭКЗАМЕНУ</vt:lpstr>
      <vt:lpstr>ДАЛЕЕ РАССКАЖИТЕ О ПОСЛЕДНЕМ ТАКОМ ОПЫТЕ ПОДГОТОВКИ К ДЕМОНСТРАЦИОННОМУ ЭКЗАМЕНУ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ВАШИХ ПЛАНАХ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ВАША НЫНЕШНЯЯ ТРУДОВАЯ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анкетирования ВЫПУСКНИКОВ ГАПОУ РС(Я) "МРТК" "АФАП"</dc:title>
  <dc:creator>Оюн Халтаева</dc:creator>
  <cp:lastModifiedBy>Admin</cp:lastModifiedBy>
  <cp:revision>3</cp:revision>
  <dcterms:created xsi:type="dcterms:W3CDTF">2022-10-15T07:29:39Z</dcterms:created>
  <dcterms:modified xsi:type="dcterms:W3CDTF">2022-10-15T08:19:03Z</dcterms:modified>
</cp:coreProperties>
</file>