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95" r:id="rId2"/>
    <p:sldId id="361" r:id="rId3"/>
    <p:sldId id="362" r:id="rId4"/>
    <p:sldId id="359" r:id="rId5"/>
    <p:sldId id="363" r:id="rId6"/>
    <p:sldId id="364" r:id="rId7"/>
    <p:sldId id="365" r:id="rId8"/>
    <p:sldId id="366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6" r:id="rId3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-84" y="-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Преподаватели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15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Совместители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86496512"/>
        <c:axId val="186498048"/>
      </c:barChart>
      <c:catAx>
        <c:axId val="186496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6498048"/>
        <c:crosses val="autoZero"/>
        <c:auto val="1"/>
        <c:lblAlgn val="ctr"/>
        <c:lblOffset val="100"/>
        <c:noMultiLvlLbl val="0"/>
      </c:catAx>
      <c:valAx>
        <c:axId val="1864980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6496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15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51025280"/>
        <c:axId val="279339392"/>
      </c:barChart>
      <c:catAx>
        <c:axId val="251025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279339392"/>
        <c:crosses val="autoZero"/>
        <c:auto val="1"/>
        <c:lblAlgn val="ctr"/>
        <c:lblOffset val="100"/>
        <c:noMultiLvlLbl val="0"/>
      </c:catAx>
      <c:valAx>
        <c:axId val="2793393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10252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13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51009280"/>
        <c:axId val="281954176"/>
      </c:barChart>
      <c:catAx>
        <c:axId val="251009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281954176"/>
        <c:crosses val="autoZero"/>
        <c:auto val="1"/>
        <c:lblAlgn val="ctr"/>
        <c:lblOffset val="100"/>
        <c:noMultiLvlLbl val="0"/>
      </c:catAx>
      <c:valAx>
        <c:axId val="281954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10092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15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45713152"/>
        <c:axId val="245915648"/>
      </c:barChart>
      <c:catAx>
        <c:axId val="2457131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45915648"/>
        <c:crosses val="autoZero"/>
        <c:auto val="1"/>
        <c:lblAlgn val="ctr"/>
        <c:lblOffset val="100"/>
        <c:noMultiLvlLbl val="0"/>
      </c:catAx>
      <c:valAx>
        <c:axId val="2459156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57131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9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91712640"/>
        <c:axId val="191748352"/>
      </c:barChart>
      <c:catAx>
        <c:axId val="191712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91748352"/>
        <c:crosses val="autoZero"/>
        <c:auto val="1"/>
        <c:lblAlgn val="ctr"/>
        <c:lblOffset val="100"/>
        <c:noMultiLvlLbl val="0"/>
      </c:catAx>
      <c:valAx>
        <c:axId val="1917483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17126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81927040"/>
        <c:axId val="282297472"/>
      </c:barChart>
      <c:catAx>
        <c:axId val="281927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82297472"/>
        <c:crosses val="autoZero"/>
        <c:auto val="1"/>
        <c:lblAlgn val="ctr"/>
        <c:lblOffset val="100"/>
        <c:noMultiLvlLbl val="0"/>
      </c:catAx>
      <c:valAx>
        <c:axId val="2822974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81927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12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87138560"/>
        <c:axId val="287140480"/>
      </c:barChart>
      <c:catAx>
        <c:axId val="287138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87140480"/>
        <c:crosses val="autoZero"/>
        <c:auto val="1"/>
        <c:lblAlgn val="ctr"/>
        <c:lblOffset val="100"/>
        <c:noMultiLvlLbl val="0"/>
      </c:catAx>
      <c:valAx>
        <c:axId val="287140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87138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14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15679872"/>
        <c:axId val="315681792"/>
      </c:barChart>
      <c:catAx>
        <c:axId val="315679872"/>
        <c:scaling>
          <c:orientation val="minMax"/>
        </c:scaling>
        <c:delete val="0"/>
        <c:axPos val="b"/>
        <c:majorTickMark val="none"/>
        <c:minorTickMark val="none"/>
        <c:tickLblPos val="nextTo"/>
        <c:crossAx val="315681792"/>
        <c:crosses val="autoZero"/>
        <c:auto val="1"/>
        <c:lblAlgn val="ctr"/>
        <c:lblOffset val="100"/>
        <c:noMultiLvlLbl val="0"/>
      </c:catAx>
      <c:valAx>
        <c:axId val="315681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56798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13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17974016"/>
        <c:axId val="317995648"/>
      </c:barChart>
      <c:catAx>
        <c:axId val="317974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17995648"/>
        <c:crosses val="autoZero"/>
        <c:auto val="1"/>
        <c:lblAlgn val="ctr"/>
        <c:lblOffset val="100"/>
        <c:noMultiLvlLbl val="0"/>
      </c:catAx>
      <c:valAx>
        <c:axId val="3179956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79740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17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18074880"/>
        <c:axId val="318076416"/>
      </c:barChart>
      <c:catAx>
        <c:axId val="318074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318076416"/>
        <c:crosses val="autoZero"/>
        <c:auto val="1"/>
        <c:lblAlgn val="ctr"/>
        <c:lblOffset val="100"/>
        <c:noMultiLvlLbl val="0"/>
      </c:catAx>
      <c:valAx>
        <c:axId val="318076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8074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12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17949824"/>
        <c:axId val="318318848"/>
      </c:barChart>
      <c:catAx>
        <c:axId val="317949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318318848"/>
        <c:crosses val="autoZero"/>
        <c:auto val="1"/>
        <c:lblAlgn val="ctr"/>
        <c:lblOffset val="100"/>
        <c:noMultiLvlLbl val="0"/>
      </c:catAx>
      <c:valAx>
        <c:axId val="3183188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7949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</c:v>
                </c:pt>
                <c:pt idx="1">
                  <c:v>10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4939776"/>
        <c:axId val="324941312"/>
      </c:barChart>
      <c:catAx>
        <c:axId val="324939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24941312"/>
        <c:crosses val="autoZero"/>
        <c:auto val="1"/>
        <c:lblAlgn val="ctr"/>
        <c:lblOffset val="100"/>
        <c:noMultiLvlLbl val="0"/>
      </c:catAx>
      <c:valAx>
        <c:axId val="3249413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4939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13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3973504"/>
        <c:axId val="324050944"/>
      </c:barChart>
      <c:catAx>
        <c:axId val="323973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324050944"/>
        <c:crosses val="autoZero"/>
        <c:auto val="1"/>
        <c:lblAlgn val="ctr"/>
        <c:lblOffset val="100"/>
        <c:noMultiLvlLbl val="0"/>
      </c:catAx>
      <c:valAx>
        <c:axId val="3240509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3973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14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18416768"/>
        <c:axId val="318418304"/>
      </c:barChart>
      <c:catAx>
        <c:axId val="318416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318418304"/>
        <c:crosses val="autoZero"/>
        <c:auto val="1"/>
        <c:lblAlgn val="ctr"/>
        <c:lblOffset val="100"/>
        <c:noMultiLvlLbl val="0"/>
      </c:catAx>
      <c:valAx>
        <c:axId val="318418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8416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1426176"/>
        <c:axId val="321471616"/>
      </c:barChart>
      <c:catAx>
        <c:axId val="321426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21471616"/>
        <c:crosses val="autoZero"/>
        <c:auto val="1"/>
        <c:lblAlgn val="ctr"/>
        <c:lblOffset val="100"/>
        <c:noMultiLvlLbl val="0"/>
      </c:catAx>
      <c:valAx>
        <c:axId val="3214716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14261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10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1366272"/>
        <c:axId val="324097152"/>
      </c:barChart>
      <c:catAx>
        <c:axId val="321366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324097152"/>
        <c:crosses val="autoZero"/>
        <c:auto val="1"/>
        <c:lblAlgn val="ctr"/>
        <c:lblOffset val="100"/>
        <c:noMultiLvlLbl val="0"/>
      </c:catAx>
      <c:valAx>
        <c:axId val="3240971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13662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1588608"/>
        <c:axId val="324089344"/>
      </c:barChart>
      <c:catAx>
        <c:axId val="321588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24089344"/>
        <c:crosses val="autoZero"/>
        <c:auto val="1"/>
        <c:lblAlgn val="ctr"/>
        <c:lblOffset val="100"/>
        <c:noMultiLvlLbl val="0"/>
      </c:catAx>
      <c:valAx>
        <c:axId val="324089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15886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12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4985984"/>
        <c:axId val="326375296"/>
      </c:barChart>
      <c:catAx>
        <c:axId val="324985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326375296"/>
        <c:crosses val="autoZero"/>
        <c:auto val="1"/>
        <c:lblAlgn val="ctr"/>
        <c:lblOffset val="100"/>
        <c:noMultiLvlLbl val="0"/>
      </c:catAx>
      <c:valAx>
        <c:axId val="326375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4985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10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6834816"/>
        <c:axId val="326844800"/>
      </c:barChart>
      <c:catAx>
        <c:axId val="326834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26844800"/>
        <c:crosses val="autoZero"/>
        <c:auto val="1"/>
        <c:lblAlgn val="ctr"/>
        <c:lblOffset val="100"/>
        <c:noMultiLvlLbl val="0"/>
      </c:catAx>
      <c:valAx>
        <c:axId val="3268448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68348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7144576"/>
        <c:axId val="327146880"/>
      </c:barChart>
      <c:catAx>
        <c:axId val="327144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27146880"/>
        <c:crosses val="autoZero"/>
        <c:auto val="1"/>
        <c:lblAlgn val="ctr"/>
        <c:lblOffset val="100"/>
        <c:noMultiLvlLbl val="0"/>
      </c:catAx>
      <c:valAx>
        <c:axId val="3271468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7144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85862144"/>
        <c:axId val="318467072"/>
      </c:barChart>
      <c:catAx>
        <c:axId val="285862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318467072"/>
        <c:crosses val="autoZero"/>
        <c:auto val="1"/>
        <c:lblAlgn val="ctr"/>
        <c:lblOffset val="100"/>
        <c:noMultiLvlLbl val="0"/>
      </c:catAx>
      <c:valAx>
        <c:axId val="3184670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858621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7179264"/>
        <c:axId val="341631744"/>
      </c:barChart>
      <c:catAx>
        <c:axId val="327179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41631744"/>
        <c:crosses val="autoZero"/>
        <c:auto val="1"/>
        <c:lblAlgn val="ctr"/>
        <c:lblOffset val="100"/>
        <c:noMultiLvlLbl val="0"/>
      </c:catAx>
      <c:valAx>
        <c:axId val="3416317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71792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31392000"/>
        <c:axId val="240825472"/>
      </c:barChart>
      <c:catAx>
        <c:axId val="231392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40825472"/>
        <c:crosses val="autoZero"/>
        <c:auto val="1"/>
        <c:lblAlgn val="ctr"/>
        <c:lblOffset val="100"/>
        <c:noMultiLvlLbl val="0"/>
      </c:catAx>
      <c:valAx>
        <c:axId val="2408254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13920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6132480"/>
        <c:axId val="341670528"/>
      </c:barChart>
      <c:catAx>
        <c:axId val="326132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341670528"/>
        <c:crosses val="autoZero"/>
        <c:auto val="1"/>
        <c:lblAlgn val="ctr"/>
        <c:lblOffset val="100"/>
        <c:noMultiLvlLbl val="0"/>
      </c:catAx>
      <c:valAx>
        <c:axId val="3416705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261324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45683840"/>
        <c:axId val="345703936"/>
      </c:barChart>
      <c:catAx>
        <c:axId val="345683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345703936"/>
        <c:crosses val="autoZero"/>
        <c:auto val="1"/>
        <c:lblAlgn val="ctr"/>
        <c:lblOffset val="100"/>
        <c:noMultiLvlLbl val="0"/>
      </c:catAx>
      <c:valAx>
        <c:axId val="345703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45683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17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42737920"/>
        <c:axId val="345764992"/>
      </c:barChart>
      <c:catAx>
        <c:axId val="242737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345764992"/>
        <c:crosses val="autoZero"/>
        <c:auto val="1"/>
        <c:lblAlgn val="ctr"/>
        <c:lblOffset val="100"/>
        <c:noMultiLvlLbl val="0"/>
      </c:catAx>
      <c:valAx>
        <c:axId val="345764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2737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45144192"/>
        <c:axId val="245685248"/>
      </c:barChart>
      <c:catAx>
        <c:axId val="245144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45685248"/>
        <c:crosses val="autoZero"/>
        <c:auto val="1"/>
        <c:lblAlgn val="ctr"/>
        <c:lblOffset val="100"/>
        <c:noMultiLvlLbl val="0"/>
      </c:catAx>
      <c:valAx>
        <c:axId val="2456852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51441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12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31479552"/>
        <c:axId val="231501824"/>
      </c:barChart>
      <c:catAx>
        <c:axId val="231479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1501824"/>
        <c:crosses val="autoZero"/>
        <c:auto val="1"/>
        <c:lblAlgn val="ctr"/>
        <c:lblOffset val="100"/>
        <c:noMultiLvlLbl val="0"/>
      </c:catAx>
      <c:valAx>
        <c:axId val="231501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1479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11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41961216"/>
        <c:axId val="241971200"/>
      </c:barChart>
      <c:catAx>
        <c:axId val="241961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41971200"/>
        <c:crosses val="autoZero"/>
        <c:auto val="1"/>
        <c:lblAlgn val="ctr"/>
        <c:lblOffset val="100"/>
        <c:noMultiLvlLbl val="0"/>
      </c:catAx>
      <c:valAx>
        <c:axId val="2419712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1961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42250496"/>
        <c:axId val="242252800"/>
      </c:barChart>
      <c:catAx>
        <c:axId val="242250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42252800"/>
        <c:crosses val="autoZero"/>
        <c:auto val="1"/>
        <c:lblAlgn val="ctr"/>
        <c:lblOffset val="100"/>
        <c:noMultiLvlLbl val="0"/>
      </c:catAx>
      <c:valAx>
        <c:axId val="2422528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2250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13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45086848"/>
        <c:axId val="245141888"/>
      </c:barChart>
      <c:catAx>
        <c:axId val="245086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45141888"/>
        <c:crosses val="autoZero"/>
        <c:auto val="1"/>
        <c:lblAlgn val="ctr"/>
        <c:lblOffset val="100"/>
        <c:noMultiLvlLbl val="0"/>
      </c:catAx>
      <c:valAx>
        <c:axId val="2451418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50868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13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да, чем нет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Скорее нет, чем 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МРТК</c:v>
                </c:pt>
                <c:pt idx="1">
                  <c:v>СО ЭНиГ</c:v>
                </c:pt>
                <c:pt idx="2">
                  <c:v>УО ГТП</c:v>
                </c:pt>
                <c:pt idx="3">
                  <c:v>АО ГТП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50364672"/>
        <c:axId val="250366208"/>
      </c:barChart>
      <c:catAx>
        <c:axId val="250364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50366208"/>
        <c:crosses val="autoZero"/>
        <c:auto val="1"/>
        <c:lblAlgn val="ctr"/>
        <c:lblOffset val="100"/>
        <c:noMultiLvlLbl val="0"/>
      </c:catAx>
      <c:valAx>
        <c:axId val="250366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0364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A1D8-352E-4A6B-A35D-59CC5CF5FC7F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5567A87-CE81-4DFC-B914-6B60FE3F1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5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6F25-216E-475D-8EE2-584E109197AB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D12630B-7C9D-49FE-928E-D11C02896C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35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DE4C-A6BF-4C64-9FB2-CE9C6BF4AA39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EA765CE-74B5-4948-B75D-735E2CB028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7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42E5-F315-4F6A-BFAA-9EF0A57432B2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9A90021-5C48-410A-AFC7-B6A51B5F37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24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F031-B4C3-4140-934E-9CC6E580B08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E91DFD8-B07A-42BB-B876-8FA7343F0C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74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2ED1-0BCF-4951-9971-D3741276A2EC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BAD5B80-2C8D-4ACA-B448-B916791EC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940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052B-F72B-478C-BED1-0AA38D97F341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0A0FC-57B5-4670-9210-7A30308F86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70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C81-B3FE-46DB-B0A0-9FCC4ECEF22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53DDC-DD32-415B-9457-9A0B2CA39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09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10A5-7E66-4583-B225-2D604F8F67D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A6834-16A8-479C-A4AA-8C2A6496C2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1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4B0F-3D25-4239-81FD-893D632CABCD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EE6412B-7F64-478C-856B-F08AF62D77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1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A5F1-34B2-47F5-81E7-28816A13F992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F6A4C-7D8C-44F2-995F-A5A841541D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4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713A-879C-42E1-841E-A7AE2237687B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679A-C0E4-4A92-9C7E-AE54650BF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5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7C05-E43C-4EA0-BBF3-889509D2A6E5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05C8B-364C-4252-BA6E-7940D2C9AE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5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651A-1B4F-49B0-BCA6-2A3A9163BF08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1278F-4910-4826-99C3-8E3A776B8F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7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AE35-02B8-4D93-9A2C-EAD5F480A70F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017AA-DE77-40AA-8853-CB404036F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58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880B-E6A7-4A7B-B134-BB9C0F01DED3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442E747-2D0A-43AE-BE2C-49B409863B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1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30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9CB85-2E04-4115-9AB2-9DCA6B410C65}" type="datetimeFigureOut">
              <a:rPr lang="ru-RU"/>
              <a:pPr>
                <a:defRPr/>
              </a:pPr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2390D244-EF7F-40DD-9A31-3B3DB11AAC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4"/>
            <a:ext cx="9144000" cy="332303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Сводные результаты 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анкетирования</a:t>
            </a:r>
            <a:b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преподавателей ГАПОУ 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РС (Я) «МРТК</a:t>
            </a: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35675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586753" y="360363"/>
            <a:ext cx="91622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 sz="2000" dirty="0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 sz="2000" dirty="0"/>
              <a:t> ГАПОУ  РС (Я) «Региональный технический колледж в </a:t>
            </a:r>
            <a:r>
              <a:rPr lang="ru-RU" altLang="ru-RU" sz="2000" dirty="0" err="1"/>
              <a:t>г.Мирном</a:t>
            </a:r>
            <a:r>
              <a:rPr lang="ru-RU" altLang="ru-RU" sz="2000" dirty="0"/>
              <a:t>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788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82975" y="5648868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Март 2023 г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1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8. Отслеживаю  изменения нормативной  базы для составления образовательных программ и организации учебного процесса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439882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9. Понимаю  роль и функции своей дисциплины в подготовке студента соответственно </a:t>
            </a:r>
            <a:r>
              <a:rPr lang="ru-RU" sz="2400" b="1" dirty="0" err="1"/>
              <a:t>компетентностной</a:t>
            </a:r>
            <a:r>
              <a:rPr lang="ru-RU" sz="2400" b="1" dirty="0"/>
              <a:t> модели выпускника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776563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10. </a:t>
            </a:r>
            <a:r>
              <a:rPr lang="ru-RU" sz="2400" b="1" i="1" dirty="0"/>
              <a:t>Трансформирую   компетенции в цели и результаты </a:t>
            </a:r>
            <a:r>
              <a:rPr lang="ru-RU" sz="2400" b="1" dirty="0"/>
              <a:t>обучения по дисциплине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268738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11. </a:t>
            </a:r>
            <a:r>
              <a:rPr lang="ru-RU" sz="2400" b="1" i="1" dirty="0"/>
              <a:t>Проектирую систему целей, задач, структуру и содержание учебной работы  </a:t>
            </a:r>
            <a:r>
              <a:rPr lang="ru-RU" sz="2400" b="1" dirty="0"/>
              <a:t>студентов в разных формах учебного процесса в своей дисциплине.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456191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0"/>
            <a:ext cx="10456924" cy="1545982"/>
          </a:xfrm>
        </p:spPr>
        <p:txBody>
          <a:bodyPr/>
          <a:lstStyle/>
          <a:p>
            <a:pPr algn="just"/>
            <a:r>
              <a:rPr lang="ru-RU" sz="2400" b="1" dirty="0"/>
              <a:t>12. </a:t>
            </a:r>
            <a:r>
              <a:rPr lang="ru-RU" sz="2400" b="1" i="1" dirty="0"/>
              <a:t>Отслеживаю появление новых задач, развитие технологий </a:t>
            </a:r>
            <a:r>
              <a:rPr lang="ru-RU" sz="2400" b="1" dirty="0"/>
              <a:t>и организационных процессов на </a:t>
            </a:r>
            <a:r>
              <a:rPr lang="ru-RU" sz="2400" b="1" i="1" dirty="0"/>
              <a:t>предприятиях, </a:t>
            </a:r>
            <a:r>
              <a:rPr lang="ru-RU" sz="2400" b="1" dirty="0"/>
              <a:t>где работают выпускники и проектирую содержание обучения на основе реального  материала практической деятельности в профессиональной области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672965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13. </a:t>
            </a:r>
            <a:r>
              <a:rPr lang="ru-RU" sz="2400" b="1" i="1" dirty="0"/>
              <a:t>Могу выделить</a:t>
            </a:r>
            <a:r>
              <a:rPr lang="ru-RU" sz="2400" b="1" dirty="0"/>
              <a:t> из потока профессиональной информации </a:t>
            </a:r>
            <a:r>
              <a:rPr lang="ru-RU" sz="2400" b="1" i="1" dirty="0"/>
              <a:t>базовое содержание дисциплины,</a:t>
            </a:r>
            <a:r>
              <a:rPr lang="ru-RU" sz="2400" b="1" dirty="0"/>
              <a:t> необходимое </a:t>
            </a:r>
            <a:r>
              <a:rPr lang="ru-RU" sz="2400" b="1" i="1" dirty="0"/>
              <a:t>для формирования компетенций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320492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14. Выявляю и анализирую междисциплинарные связи и при необходимости использую их при реализации программ дисциплин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148801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15. Используют информационно- образовательные ресурсы для работы со студентами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622034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16. Имею самостоятельно разработанные информационные образовательные ресурсы и учебно-методические материалы для  дистанционного и электронного обучения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851990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17. Осуществляю входной контроль с целью диагностики исходного уровня знаний и умений каждого студента по дисциплине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913484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444" y="206422"/>
            <a:ext cx="10250311" cy="945046"/>
          </a:xfrm>
        </p:spPr>
        <p:txBody>
          <a:bodyPr/>
          <a:lstStyle/>
          <a:p>
            <a:r>
              <a:rPr lang="ru-RU" sz="2400" b="1" dirty="0"/>
              <a:t>Всего в анкетировании приняло участие </a:t>
            </a:r>
            <a:r>
              <a:rPr lang="ru-RU" sz="2400" b="1" dirty="0" smtClean="0"/>
              <a:t>30 </a:t>
            </a:r>
            <a:r>
              <a:rPr lang="ru-RU" sz="2400" b="1" dirty="0"/>
              <a:t>преподавателей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776736"/>
              </p:ext>
            </p:extLst>
          </p:nvPr>
        </p:nvGraphicFramePr>
        <p:xfrm>
          <a:off x="1737294" y="1419773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5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18 . Использую </a:t>
            </a:r>
            <a:r>
              <a:rPr lang="ru-RU" sz="2400" b="1" dirty="0" err="1"/>
              <a:t>деятельностный</a:t>
            </a:r>
            <a:r>
              <a:rPr lang="ru-RU" sz="2400" b="1" dirty="0"/>
              <a:t> подход в учебной работе, применяя   разные виды учебных, практических и профессионально ориентированных заданий в соответствии с логикой формирования заданных результатов обучения.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878942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19. Привожу  на занятиях примеры из практики и научной работы, связываю  изучаемый материал с реальными проблемами в профессиональной области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344820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20. Применяю приемы активизации учебно- познавательной и учебно- практической деятельности студентов в разных видах учебных занятий (формируют  учебную и  профессиональную мотивацию).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338833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21. Вовлекаю студентов в     совместную творческую и проектную деятельность (имеют опыт совместного со студентами выполнения проектной, творческой работы)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883259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22. Использую проблемные, проектные задачи при обучении  студентов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988920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23. При разработке программ дисциплин применяю компьютерные    программные продукты, которые используют выпускники в своей   профессиональной деятельности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05724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24. Имею комплексы индивидуальных и групповых учебных заданий для самостоятельной работы студентов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511799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25. Организую в образовательном процессе  эффективную обратную связь и на ее основе корректирую способы и приемы управления учебной работой студентов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231143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26. Реализую  в учебном процессе современные  методы оценки, чтобы оценить уровень сформированных у студентов   компетенций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094171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27. Вовлекаю в учебную и учебно-производственную     работу  сотрудников промышленных предприятий (в качестве </a:t>
            </a:r>
            <a:r>
              <a:rPr lang="ru-RU" sz="2400" b="1" dirty="0" err="1"/>
              <a:t>соруководителей</a:t>
            </a:r>
            <a:r>
              <a:rPr lang="ru-RU" sz="2400" b="1" dirty="0"/>
              <a:t>, наставников, преподавателей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30455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250311" cy="1012779"/>
          </a:xfrm>
        </p:spPr>
        <p:txBody>
          <a:bodyPr/>
          <a:lstStyle/>
          <a:p>
            <a:r>
              <a:rPr lang="ru-RU" sz="2400" b="1" dirty="0"/>
              <a:t>1. Оцените условия организации образовательного процесса по преподаваемой образовательной программе в целом 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692471"/>
              </p:ext>
            </p:extLst>
          </p:nvPr>
        </p:nvGraphicFramePr>
        <p:xfrm>
          <a:off x="1652234" y="1377243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5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28. Ежегодно публикую учебно-методические материалы, статьи по преподаваемым дисциплинам.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58929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29. Вовлекаю студентов в научно-исследовательскую деятельность, участию в профессиональных конкурсах.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57405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9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30. Использую идеи формирования индивидуальной траектории обучения на основе вариативности объема учебно- информационных материалов дисциплин, содержания и уровня сложности учебных/практических и контрольных заданий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951397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5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i="1" dirty="0"/>
              <a:t>31. Повышаю свою квалификацию и профессиональные знания в рамках курсов, профессиональной подготовки в соответствии с требованиями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097714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5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4"/>
            <a:ext cx="9144000" cy="332303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Сводные результаты 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анкетирования</a:t>
            </a:r>
            <a:b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преподавателей ГАПОУ </a:t>
            </a:r>
            <a:r>
              <a:rPr lang="ru-RU" sz="49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РС (Я) «МРТК</a:t>
            </a:r>
            <a:r>
              <a:rPr lang="ru-RU" sz="4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35675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586753" y="360363"/>
            <a:ext cx="91622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 sz="2000" dirty="0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 sz="2000" dirty="0"/>
              <a:t> ГАПОУ  РС (Я) «Региональный технический колледж в </a:t>
            </a:r>
            <a:r>
              <a:rPr lang="ru-RU" altLang="ru-RU" sz="2000" dirty="0" err="1"/>
              <a:t>г.Мирном</a:t>
            </a:r>
            <a:r>
              <a:rPr lang="ru-RU" altLang="ru-RU" sz="2000" dirty="0"/>
              <a:t>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788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82975" y="5648868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Март 2023 г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9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250311" cy="1012779"/>
          </a:xfrm>
        </p:spPr>
        <p:txBody>
          <a:bodyPr/>
          <a:lstStyle/>
          <a:p>
            <a:r>
              <a:rPr lang="ru-RU" sz="2400" b="1" dirty="0"/>
              <a:t>2. Оцените качество учебно-методического обеспечения ОПОП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448913"/>
              </p:ext>
            </p:extLst>
          </p:nvPr>
        </p:nvGraphicFramePr>
        <p:xfrm>
          <a:off x="1652234" y="1377243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65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250311" cy="1012779"/>
          </a:xfrm>
        </p:spPr>
        <p:txBody>
          <a:bodyPr/>
          <a:lstStyle/>
          <a:p>
            <a:r>
              <a:rPr lang="ru-RU" sz="2400" b="1" dirty="0"/>
              <a:t>3. Оцените  техническую  и информационную  оснащенность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220742"/>
              </p:ext>
            </p:extLst>
          </p:nvPr>
        </p:nvGraphicFramePr>
        <p:xfrm>
          <a:off x="1652234" y="1377243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7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4. Уровень моего образования соответствует требованиям, предъявляемым к преподавателям в соответствии с  тенденцией развития профессионального  образования в настоящее время изменениями (</a:t>
            </a:r>
            <a:r>
              <a:rPr lang="ru-RU" sz="2400" b="1" dirty="0" err="1"/>
              <a:t>Профессионалитет</a:t>
            </a:r>
            <a:r>
              <a:rPr lang="ru-RU" sz="2400" b="1" dirty="0"/>
              <a:t> и др.)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63401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44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5. Имею опыт практической работы в области профессиональной деятельности, осваиваемой обучающимися (не менее 1 года)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459855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6. Знаю тенденции развития  профессионального  образования в настоящее время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981144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867" y="240288"/>
            <a:ext cx="10456924" cy="1545982"/>
          </a:xfrm>
        </p:spPr>
        <p:txBody>
          <a:bodyPr/>
          <a:lstStyle/>
          <a:p>
            <a:r>
              <a:rPr lang="ru-RU" sz="2400" b="1" dirty="0"/>
              <a:t>7. Знаю тенденции развития области профессиональной деятельности, осваиваемой обучающимися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227844"/>
              </p:ext>
            </p:extLst>
          </p:nvPr>
        </p:nvGraphicFramePr>
        <p:xfrm>
          <a:off x="1567173" y="1698977"/>
          <a:ext cx="8915400" cy="51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0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15385</TotalTime>
  <Words>538</Words>
  <Application>Microsoft Office PowerPoint</Application>
  <PresentationFormat>Произвольный</PresentationFormat>
  <Paragraphs>40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Легкий дым</vt:lpstr>
      <vt:lpstr>Сводные результаты анкетирования преподавателей ГАПОУ РС (Я) «МРТК» </vt:lpstr>
      <vt:lpstr>Всего в анкетировании приняло участие 30 преподавателей</vt:lpstr>
      <vt:lpstr>1. Оцените условия организации образовательного процесса по преподаваемой образовательной программе в целом </vt:lpstr>
      <vt:lpstr>2. Оцените качество учебно-методического обеспечения ОПОП</vt:lpstr>
      <vt:lpstr>3. Оцените  техническую  и информационную  оснащенность</vt:lpstr>
      <vt:lpstr>4. Уровень моего образования соответствует требованиям, предъявляемым к преподавателям в соответствии с  тенденцией развития профессионального  образования в настоящее время изменениями (Профессионалитет и др.)</vt:lpstr>
      <vt:lpstr>5. Имею опыт практической работы в области профессиональной деятельности, осваиваемой обучающимися (не менее 1 года)</vt:lpstr>
      <vt:lpstr>6. Знаю тенденции развития  профессионального  образования в настоящее время</vt:lpstr>
      <vt:lpstr>7. Знаю тенденции развития области профессиональной деятельности, осваиваемой обучающимися</vt:lpstr>
      <vt:lpstr>8. Отслеживаю  изменения нормативной  базы для составления образовательных программ и организации учебного процесса</vt:lpstr>
      <vt:lpstr>9. Понимаю  роль и функции своей дисциплины в подготовке студента соответственно компетентностной модели выпускника</vt:lpstr>
      <vt:lpstr>10. Трансформирую   компетенции в цели и результаты обучения по дисциплине</vt:lpstr>
      <vt:lpstr>11. Проектирую систему целей, задач, структуру и содержание учебной работы  студентов в разных формах учебного процесса в своей дисциплине.</vt:lpstr>
      <vt:lpstr>12. Отслеживаю появление новых задач, развитие технологий и организационных процессов на предприятиях, где работают выпускники и проектирую содержание обучения на основе реального  материала практической деятельности в профессиональной области</vt:lpstr>
      <vt:lpstr>13. Могу выделить из потока профессиональной информации базовое содержание дисциплины, необходимое для формирования компетенций</vt:lpstr>
      <vt:lpstr>14. Выявляю и анализирую междисциплинарные связи и при необходимости использую их при реализации программ дисциплин</vt:lpstr>
      <vt:lpstr>15. Используют информационно- образовательные ресурсы для работы со студентами</vt:lpstr>
      <vt:lpstr>16. Имею самостоятельно разработанные информационные образовательные ресурсы и учебно-методические материалы для  дистанционного и электронного обучения</vt:lpstr>
      <vt:lpstr>17. Осуществляю входной контроль с целью диагностики исходного уровня знаний и умений каждого студента по дисциплине</vt:lpstr>
      <vt:lpstr>18 . Использую деятельностный подход в учебной работе, применяя   разные виды учебных, практических и профессионально ориентированных заданий в соответствии с логикой формирования заданных результатов обучения.</vt:lpstr>
      <vt:lpstr>19. Привожу  на занятиях примеры из практики и научной работы, связываю  изучаемый материал с реальными проблемами в профессиональной области</vt:lpstr>
      <vt:lpstr>20. Применяю приемы активизации учебно- познавательной и учебно- практической деятельности студентов в разных видах учебных занятий (формируют  учебную и  профессиональную мотивацию).</vt:lpstr>
      <vt:lpstr>21. Вовлекаю студентов в     совместную творческую и проектную деятельность (имеют опыт совместного со студентами выполнения проектной, творческой работы)</vt:lpstr>
      <vt:lpstr>22. Использую проблемные, проектные задачи при обучении  студентов</vt:lpstr>
      <vt:lpstr>23. При разработке программ дисциплин применяю компьютерные    программные продукты, которые используют выпускники в своей   профессиональной деятельности</vt:lpstr>
      <vt:lpstr>24. Имею комплексы индивидуальных и групповых учебных заданий для самостоятельной работы студентов</vt:lpstr>
      <vt:lpstr>25. Организую в образовательном процессе  эффективную обратную связь и на ее основе корректирую способы и приемы управления учебной работой студентов</vt:lpstr>
      <vt:lpstr>26. Реализую  в учебном процессе современные  методы оценки, чтобы оценить уровень сформированных у студентов   компетенций</vt:lpstr>
      <vt:lpstr>27. Вовлекаю в учебную и учебно-производственную     работу  сотрудников промышленных предприятий (в качестве соруководителей, наставников, преподавателей</vt:lpstr>
      <vt:lpstr>28. Ежегодно публикую учебно-методические материалы, статьи по преподаваемым дисциплинам.</vt:lpstr>
      <vt:lpstr>29. Вовлекаю студентов в научно-исследовательскую деятельность, участию в профессиональных конкурсах.</vt:lpstr>
      <vt:lpstr>30. Использую идеи формирования индивидуальной траектории обучения на основе вариативности объема учебно- информационных материалов дисциплин, содержания и уровня сложности учебных/практических и контрольных заданий</vt:lpstr>
      <vt:lpstr>31. Повышаю свою квалификацию и профессиональные знания в рамках курсов, профессиональной подготовки в соответствии с требованиями</vt:lpstr>
      <vt:lpstr>Сводные результаты анкетирования преподавателей ГАПОУ РС (Я) «МРТК» 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  «СО ЭНиГ»</dc:title>
  <dc:creator>Оюн Халтаева</dc:creator>
  <cp:lastModifiedBy>Admin</cp:lastModifiedBy>
  <cp:revision>97</cp:revision>
  <dcterms:created xsi:type="dcterms:W3CDTF">2022-12-26T06:34:54Z</dcterms:created>
  <dcterms:modified xsi:type="dcterms:W3CDTF">2023-03-24T03:58:25Z</dcterms:modified>
</cp:coreProperties>
</file>