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08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7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2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9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6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1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4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3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7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808673C-A550-4246-9267-486D51C9AAB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1FDBDAF-246C-4226-8ABD-0B369EE6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4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849BC-6575-4041-A59E-CA14675ED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3"/>
            <a:ext cx="8991600" cy="232813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оценки удовлетворенности студентов качеством образовательных услуг, предоставляемых колледжем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C0BCF8-D4E4-4164-8631-C0153D3D6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4894" y="5143119"/>
            <a:ext cx="6801612" cy="629031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студентов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5314E-6E78-42E8-BC1A-0BC7E1ACC7C3}"/>
              </a:ext>
            </a:extLst>
          </p:cNvPr>
          <p:cNvSpPr txBox="1"/>
          <p:nvPr/>
        </p:nvSpPr>
        <p:spPr>
          <a:xfrm>
            <a:off x="847725" y="379154"/>
            <a:ext cx="10353675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САХА (ЯКУТИЯ)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  УЧРЕЖДЕНИЕ РЕСПУБЛИКИ САХА (ЯКУТИЯ)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«РЕГИОНАЛЬНЫЙ ТЕХНИЧЕСКИЙ КОЛЛЕДЖ В Г. МИРНОМ»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5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22" y="126604"/>
            <a:ext cx="11679003" cy="96240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организацией и проведением дополнительных занятий и консультаций, в том числе дополнительных образовательных услуг на платной основе</a:t>
            </a:r>
          </a:p>
        </p:txBody>
      </p:sp>
      <p:pic>
        <p:nvPicPr>
          <p:cNvPr id="7170" name="Picture 2" descr="Диаграмма ответов в Формах. Вопрос: Организацией и проведением дополнительных занятий и консультаций, в том числе дополнительных образовательных услуг на платной основе. Количество ответов: 595&amp;nbsp;ответов.">
            <a:extLst>
              <a:ext uri="{FF2B5EF4-FFF2-40B4-BE49-F238E27FC236}">
                <a16:creationId xmlns:a16="http://schemas.microsoft.com/office/drawing/2014/main" id="{27C2054D-BBB4-4970-A9E6-2F756FF02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1"/>
          <a:stretch/>
        </p:blipFill>
        <p:spPr bwMode="auto">
          <a:xfrm>
            <a:off x="222489" y="1292874"/>
            <a:ext cx="11788536" cy="54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C75DC-3CF8-4987-B2DA-B63F0636CF40}"/>
              </a:ext>
            </a:extLst>
          </p:cNvPr>
          <p:cNvSpPr txBox="1"/>
          <p:nvPr/>
        </p:nvSpPr>
        <p:spPr>
          <a:xfrm>
            <a:off x="10287000" y="3429000"/>
            <a:ext cx="1428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 (38,5%)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6FA8A-78E1-42E9-B62D-00188D97CC9F}"/>
              </a:ext>
            </a:extLst>
          </p:cNvPr>
          <p:cNvSpPr txBox="1"/>
          <p:nvPr/>
        </p:nvSpPr>
        <p:spPr>
          <a:xfrm>
            <a:off x="8245079" y="4320688"/>
            <a:ext cx="122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 (23%)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48925-0E75-4AB5-B5DD-34BA75FCE01C}"/>
              </a:ext>
            </a:extLst>
          </p:cNvPr>
          <p:cNvSpPr txBox="1"/>
          <p:nvPr/>
        </p:nvSpPr>
        <p:spPr>
          <a:xfrm>
            <a:off x="5955509" y="4505354"/>
            <a:ext cx="1428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(20,7%)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F05E5-3C40-425F-9490-CC7DE5463490}"/>
              </a:ext>
            </a:extLst>
          </p:cNvPr>
          <p:cNvSpPr txBox="1"/>
          <p:nvPr/>
        </p:nvSpPr>
        <p:spPr>
          <a:xfrm>
            <a:off x="3995737" y="5280298"/>
            <a:ext cx="118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(6,6%)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6168C-FD10-48F2-839B-C819BB62D23D}"/>
              </a:ext>
            </a:extLst>
          </p:cNvPr>
          <p:cNvSpPr txBox="1"/>
          <p:nvPr/>
        </p:nvSpPr>
        <p:spPr>
          <a:xfrm>
            <a:off x="1952625" y="4994548"/>
            <a:ext cx="131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(11,3%)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71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39" y="201587"/>
            <a:ext cx="9217915" cy="100967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организацией курсового и дипломного проектирования (для студентов 3-4 курсов)</a:t>
            </a:r>
          </a:p>
        </p:txBody>
      </p:sp>
      <p:pic>
        <p:nvPicPr>
          <p:cNvPr id="6146" name="Picture 2" descr="Диаграмма ответов в Формах. Вопрос: Организацией курсового и дипломного проектирования (для студентов 3-4 курсов). Количество ответов: 516&amp;nbsp;ответов.">
            <a:extLst>
              <a:ext uri="{FF2B5EF4-FFF2-40B4-BE49-F238E27FC236}">
                <a16:creationId xmlns:a16="http://schemas.microsoft.com/office/drawing/2014/main" id="{D7D7FD64-D8D6-45FF-AC69-76C21BA22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" y="1110532"/>
            <a:ext cx="11973112" cy="56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6A3DF-3AAB-41F0-A241-5FBDCEDBCC5B}"/>
              </a:ext>
            </a:extLst>
          </p:cNvPr>
          <p:cNvSpPr txBox="1"/>
          <p:nvPr/>
        </p:nvSpPr>
        <p:spPr>
          <a:xfrm>
            <a:off x="10252519" y="3244334"/>
            <a:ext cx="141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 (39,5%)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29F5A-3328-4332-97DD-6BB89235D60C}"/>
              </a:ext>
            </a:extLst>
          </p:cNvPr>
          <p:cNvSpPr txBox="1"/>
          <p:nvPr/>
        </p:nvSpPr>
        <p:spPr>
          <a:xfrm>
            <a:off x="8020050" y="4015898"/>
            <a:ext cx="141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(23,8%)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5ACFA-0227-4631-A790-3AA018B63F8D}"/>
              </a:ext>
            </a:extLst>
          </p:cNvPr>
          <p:cNvSpPr txBox="1"/>
          <p:nvPr/>
        </p:nvSpPr>
        <p:spPr>
          <a:xfrm>
            <a:off x="6095998" y="4385230"/>
            <a:ext cx="1047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(18%)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FEE1C-232B-4C61-B099-1398A552A08B}"/>
              </a:ext>
            </a:extLst>
          </p:cNvPr>
          <p:cNvSpPr txBox="1"/>
          <p:nvPr/>
        </p:nvSpPr>
        <p:spPr>
          <a:xfrm>
            <a:off x="3962590" y="4808035"/>
            <a:ext cx="1152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(7,9%)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B941A-3B03-4206-836F-DCEB87C051BB}"/>
              </a:ext>
            </a:extLst>
          </p:cNvPr>
          <p:cNvSpPr txBox="1"/>
          <p:nvPr/>
        </p:nvSpPr>
        <p:spPr>
          <a:xfrm>
            <a:off x="1788318" y="4623369"/>
            <a:ext cx="118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55(10,7%)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08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42" y="142495"/>
            <a:ext cx="9714358" cy="83887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организацией проведения практик</a:t>
            </a:r>
          </a:p>
        </p:txBody>
      </p:sp>
      <p:pic>
        <p:nvPicPr>
          <p:cNvPr id="13314" name="Picture 2" descr="Диаграмма ответов в Формах. Вопрос: Организацией и проведением практик. Количество ответов: 552&amp;nbsp;ответа.">
            <a:extLst>
              <a:ext uri="{FF2B5EF4-FFF2-40B4-BE49-F238E27FC236}">
                <a16:creationId xmlns:a16="http://schemas.microsoft.com/office/drawing/2014/main" id="{5DEFE2B4-8A2D-4F55-9F49-0903F529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C6F5E7-2C05-44CE-A635-934C8D313569}"/>
              </a:ext>
            </a:extLst>
          </p:cNvPr>
          <p:cNvSpPr txBox="1"/>
          <p:nvPr/>
        </p:nvSpPr>
        <p:spPr>
          <a:xfrm>
            <a:off x="10325100" y="2682656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253 (45,8%)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3FD9A-D1E0-4A2F-8E63-08AAF44D4076}"/>
              </a:ext>
            </a:extLst>
          </p:cNvPr>
          <p:cNvSpPr txBox="1"/>
          <p:nvPr/>
        </p:nvSpPr>
        <p:spPr>
          <a:xfrm>
            <a:off x="8181975" y="3846552"/>
            <a:ext cx="1485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 (24,3%)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E7970-6B5C-4F26-8FD3-5B58E26C31BF}"/>
              </a:ext>
            </a:extLst>
          </p:cNvPr>
          <p:cNvSpPr txBox="1"/>
          <p:nvPr/>
        </p:nvSpPr>
        <p:spPr>
          <a:xfrm>
            <a:off x="6039421" y="4215884"/>
            <a:ext cx="1247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(17,6%)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3A0ED-0820-4FC4-984A-65C017954939}"/>
              </a:ext>
            </a:extLst>
          </p:cNvPr>
          <p:cNvSpPr txBox="1"/>
          <p:nvPr/>
        </p:nvSpPr>
        <p:spPr>
          <a:xfrm>
            <a:off x="3952875" y="4911209"/>
            <a:ext cx="1133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(4,7%)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096022-E98D-4675-AA4E-EBA052EAAC8B}"/>
              </a:ext>
            </a:extLst>
          </p:cNvPr>
          <p:cNvSpPr txBox="1"/>
          <p:nvPr/>
        </p:nvSpPr>
        <p:spPr>
          <a:xfrm>
            <a:off x="1790700" y="4787384"/>
            <a:ext cx="1133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(7,6%)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86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742" y="171070"/>
            <a:ext cx="9217915" cy="89096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качеством теоретической подготовки</a:t>
            </a:r>
          </a:p>
        </p:txBody>
      </p:sp>
      <p:pic>
        <p:nvPicPr>
          <p:cNvPr id="12290" name="Picture 2" descr="Диаграмма ответов в Формах. Вопрос: Качеством теоретической подготовки. Количество ответов: 595&amp;nbsp;ответов.">
            <a:extLst>
              <a:ext uri="{FF2B5EF4-FFF2-40B4-BE49-F238E27FC236}">
                <a16:creationId xmlns:a16="http://schemas.microsoft.com/office/drawing/2014/main" id="{D93D1A7F-2212-4A2A-8528-0483E405E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ED10D1-F763-4F50-A1E4-183933ACCB4A}"/>
              </a:ext>
            </a:extLst>
          </p:cNvPr>
          <p:cNvSpPr txBox="1"/>
          <p:nvPr/>
        </p:nvSpPr>
        <p:spPr>
          <a:xfrm>
            <a:off x="10334625" y="2834759"/>
            <a:ext cx="1495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239 (40,2%)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C105D-843B-47C3-B4F7-748865E896F4}"/>
              </a:ext>
            </a:extLst>
          </p:cNvPr>
          <p:cNvSpPr txBox="1"/>
          <p:nvPr/>
        </p:nvSpPr>
        <p:spPr>
          <a:xfrm>
            <a:off x="8181975" y="3429000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 (28,9%)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0E576-71E3-4AA8-BCEF-92B287AE60F5}"/>
              </a:ext>
            </a:extLst>
          </p:cNvPr>
          <p:cNvSpPr txBox="1"/>
          <p:nvPr/>
        </p:nvSpPr>
        <p:spPr>
          <a:xfrm>
            <a:off x="5981699" y="3916918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 (22,2%)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3237C-0687-443B-8A2D-F94D99F13773}"/>
              </a:ext>
            </a:extLst>
          </p:cNvPr>
          <p:cNvSpPr txBox="1"/>
          <p:nvPr/>
        </p:nvSpPr>
        <p:spPr>
          <a:xfrm>
            <a:off x="4057650" y="4863584"/>
            <a:ext cx="1114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22(3,7%)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9DBDA7-BB81-472C-892F-C97DA5546294}"/>
              </a:ext>
            </a:extLst>
          </p:cNvPr>
          <p:cNvSpPr txBox="1"/>
          <p:nvPr/>
        </p:nvSpPr>
        <p:spPr>
          <a:xfrm>
            <a:off x="1714500" y="4863584"/>
            <a:ext cx="1009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(5%)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5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41" y="85345"/>
            <a:ext cx="9504809" cy="95395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применением в процессе обучения инновационных технологий</a:t>
            </a:r>
          </a:p>
        </p:txBody>
      </p:sp>
      <p:pic>
        <p:nvPicPr>
          <p:cNvPr id="20482" name="Picture 2" descr="Диаграмма ответов в Формах. Вопрос: Применением в процессе обучения инновационных технологий. Количество ответов: 595&amp;nbsp;ответов.">
            <a:extLst>
              <a:ext uri="{FF2B5EF4-FFF2-40B4-BE49-F238E27FC236}">
                <a16:creationId xmlns:a16="http://schemas.microsoft.com/office/drawing/2014/main" id="{BFAB9374-07FF-4352-89C4-E3946DF2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029771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F00D3D-A4E2-4B93-9933-B3C32C16CCAD}"/>
              </a:ext>
            </a:extLst>
          </p:cNvPr>
          <p:cNvSpPr txBox="1"/>
          <p:nvPr/>
        </p:nvSpPr>
        <p:spPr>
          <a:xfrm>
            <a:off x="10391775" y="3059668"/>
            <a:ext cx="13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 (378%)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1F7A0-333A-4BC2-9C5B-22ABA8BF21A8}"/>
              </a:ext>
            </a:extLst>
          </p:cNvPr>
          <p:cNvSpPr txBox="1"/>
          <p:nvPr/>
        </p:nvSpPr>
        <p:spPr>
          <a:xfrm>
            <a:off x="8181975" y="3668196"/>
            <a:ext cx="13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 (25,7%)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355BE-4A8B-485F-AD62-1CC239970AA3}"/>
              </a:ext>
            </a:extLst>
          </p:cNvPr>
          <p:cNvSpPr txBox="1"/>
          <p:nvPr/>
        </p:nvSpPr>
        <p:spPr>
          <a:xfrm>
            <a:off x="6019800" y="4002643"/>
            <a:ext cx="13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 (21,3%)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8FC76-208C-459B-91F3-42E853078E56}"/>
              </a:ext>
            </a:extLst>
          </p:cNvPr>
          <p:cNvSpPr txBox="1"/>
          <p:nvPr/>
        </p:nvSpPr>
        <p:spPr>
          <a:xfrm>
            <a:off x="3981450" y="4725471"/>
            <a:ext cx="1114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(6,6%)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83A70E-8861-47EA-9B17-D053C0C204F6}"/>
              </a:ext>
            </a:extLst>
          </p:cNvPr>
          <p:cNvSpPr txBox="1"/>
          <p:nvPr/>
        </p:nvSpPr>
        <p:spPr>
          <a:xfrm>
            <a:off x="1714500" y="4726542"/>
            <a:ext cx="1114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(8,6%) </a:t>
            </a:r>
          </a:p>
        </p:txBody>
      </p:sp>
    </p:spTree>
    <p:extLst>
      <p:ext uri="{BB962C8B-B14F-4D97-AF65-F5344CB8AC3E}">
        <p14:creationId xmlns:p14="http://schemas.microsoft.com/office/powerpoint/2010/main" val="37409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23444"/>
            <a:ext cx="11591925" cy="154343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информационным обеспечением обучения (доступность и полнота информации об образовательном процессе, возможность связаться с преподавателями для получения консультации</a:t>
            </a:r>
          </a:p>
        </p:txBody>
      </p:sp>
      <p:pic>
        <p:nvPicPr>
          <p:cNvPr id="19458" name="Picture 2" descr="Диаграмма ответов в Формах. Вопрос: Информационным обеспечением обучения (доступность и полнота информации об образовательном процессе, возможность связаться с преподавателями для получения консультации). Количество ответов: 595&amp;nbsp;ответов.">
            <a:extLst>
              <a:ext uri="{FF2B5EF4-FFF2-40B4-BE49-F238E27FC236}">
                <a16:creationId xmlns:a16="http://schemas.microsoft.com/office/drawing/2014/main" id="{AADB82B0-4C7A-4D5D-8DFA-C407CF9BD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8"/>
          <a:stretch/>
        </p:blipFill>
        <p:spPr bwMode="auto">
          <a:xfrm>
            <a:off x="0" y="1396721"/>
            <a:ext cx="12192000" cy="55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1BAF4A-14AC-42E7-9809-E6086266996F}"/>
              </a:ext>
            </a:extLst>
          </p:cNvPr>
          <p:cNvSpPr txBox="1"/>
          <p:nvPr/>
        </p:nvSpPr>
        <p:spPr>
          <a:xfrm>
            <a:off x="10466832" y="3591996"/>
            <a:ext cx="127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244 (41%)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73F46-395A-4A3D-A075-044B515335A0}"/>
              </a:ext>
            </a:extLst>
          </p:cNvPr>
          <p:cNvSpPr txBox="1"/>
          <p:nvPr/>
        </p:nvSpPr>
        <p:spPr>
          <a:xfrm>
            <a:off x="8201024" y="4347685"/>
            <a:ext cx="141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 (27,4%)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8FAEB-55A9-467A-9FC7-44397C1505E2}"/>
              </a:ext>
            </a:extLst>
          </p:cNvPr>
          <p:cNvSpPr txBox="1"/>
          <p:nvPr/>
        </p:nvSpPr>
        <p:spPr>
          <a:xfrm>
            <a:off x="6096000" y="4717017"/>
            <a:ext cx="1209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(21%)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07B9F-CAC8-42F2-8A50-9EFACF014AC0}"/>
              </a:ext>
            </a:extLst>
          </p:cNvPr>
          <p:cNvSpPr txBox="1"/>
          <p:nvPr/>
        </p:nvSpPr>
        <p:spPr>
          <a:xfrm>
            <a:off x="3886200" y="5677971"/>
            <a:ext cx="117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(5,4%)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D683A-FF85-498B-BD13-8CEEA6F96EC0}"/>
              </a:ext>
            </a:extLst>
          </p:cNvPr>
          <p:cNvSpPr txBox="1"/>
          <p:nvPr/>
        </p:nvSpPr>
        <p:spPr>
          <a:xfrm>
            <a:off x="1752600" y="5608676"/>
            <a:ext cx="127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(5,2%)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57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167" y="260830"/>
            <a:ext cx="9923908" cy="85763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материально технической базой</a:t>
            </a:r>
          </a:p>
        </p:txBody>
      </p:sp>
      <p:pic>
        <p:nvPicPr>
          <p:cNvPr id="18434" name="Picture 2" descr="Диаграмма ответов в Формах. Вопрос: Материально технической базой. Количество ответов: 595&amp;nbsp;ответов.">
            <a:extLst>
              <a:ext uri="{FF2B5EF4-FFF2-40B4-BE49-F238E27FC236}">
                <a16:creationId xmlns:a16="http://schemas.microsoft.com/office/drawing/2014/main" id="{EBE868AC-9C48-4042-9A1D-F6753615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B5B4E-9209-42FD-AD1C-FB7B484595CF}"/>
              </a:ext>
            </a:extLst>
          </p:cNvPr>
          <p:cNvSpPr txBox="1"/>
          <p:nvPr/>
        </p:nvSpPr>
        <p:spPr>
          <a:xfrm>
            <a:off x="10391775" y="2872859"/>
            <a:ext cx="133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 (38,8%)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03293-0046-4AE9-A058-FC3D27582330}"/>
              </a:ext>
            </a:extLst>
          </p:cNvPr>
          <p:cNvSpPr txBox="1"/>
          <p:nvPr/>
        </p:nvSpPr>
        <p:spPr>
          <a:xfrm>
            <a:off x="8201025" y="3429000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 (29,4%)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C58F6-7890-4890-9CEA-00E3550582EF}"/>
              </a:ext>
            </a:extLst>
          </p:cNvPr>
          <p:cNvSpPr txBox="1"/>
          <p:nvPr/>
        </p:nvSpPr>
        <p:spPr>
          <a:xfrm>
            <a:off x="5972175" y="3883580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(21,5%)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6A1B9-4666-44E4-9584-83837A10E97D}"/>
              </a:ext>
            </a:extLst>
          </p:cNvPr>
          <p:cNvSpPr txBox="1"/>
          <p:nvPr/>
        </p:nvSpPr>
        <p:spPr>
          <a:xfrm>
            <a:off x="3971925" y="4825484"/>
            <a:ext cx="120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(5,4%)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E78E18-3CDC-4CA1-8B8D-6F366740EFDD}"/>
              </a:ext>
            </a:extLst>
          </p:cNvPr>
          <p:cNvSpPr txBox="1"/>
          <p:nvPr/>
        </p:nvSpPr>
        <p:spPr>
          <a:xfrm>
            <a:off x="1809750" y="4930259"/>
            <a:ext cx="120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(4,9%)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78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13919"/>
            <a:ext cx="11410950" cy="154343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отношениями учащийся/руководитель колледжа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1- 2- 3- 4-5-</a:t>
            </a:r>
          </a:p>
        </p:txBody>
      </p:sp>
      <p:pic>
        <p:nvPicPr>
          <p:cNvPr id="17410" name="Picture 2" descr="Диаграмма ответов в Формах. Вопрос: Отношениями учащийся/руководитель колледжа. Количество ответов: 595&amp;nbsp;ответов.">
            <a:extLst>
              <a:ext uri="{FF2B5EF4-FFF2-40B4-BE49-F238E27FC236}">
                <a16:creationId xmlns:a16="http://schemas.microsoft.com/office/drawing/2014/main" id="{C425DAD0-EEFF-42F3-B2C4-EE13D871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32EF3-4843-4960-9EC1-70D7FDE093F3}"/>
              </a:ext>
            </a:extLst>
          </p:cNvPr>
          <p:cNvSpPr txBox="1"/>
          <p:nvPr/>
        </p:nvSpPr>
        <p:spPr>
          <a:xfrm>
            <a:off x="10296525" y="2236136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286 (48,1%)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97A57-4ED7-4A94-862B-0D7D7B9CA960}"/>
              </a:ext>
            </a:extLst>
          </p:cNvPr>
          <p:cNvSpPr txBox="1"/>
          <p:nvPr/>
        </p:nvSpPr>
        <p:spPr>
          <a:xfrm>
            <a:off x="8296275" y="3730109"/>
            <a:ext cx="120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 (24%)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06A38-BD87-4943-A38B-CA339AFCEEC3}"/>
              </a:ext>
            </a:extLst>
          </p:cNvPr>
          <p:cNvSpPr txBox="1"/>
          <p:nvPr/>
        </p:nvSpPr>
        <p:spPr>
          <a:xfrm>
            <a:off x="5905500" y="4073009"/>
            <a:ext cx="1400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 (17,6%)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D042F-EEF3-4942-A48E-47BD749D9B4A}"/>
              </a:ext>
            </a:extLst>
          </p:cNvPr>
          <p:cNvSpPr txBox="1"/>
          <p:nvPr/>
        </p:nvSpPr>
        <p:spPr>
          <a:xfrm>
            <a:off x="4067175" y="4854059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(3%)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C1B45A-92DD-4749-BEB4-DAF94C8467A3}"/>
              </a:ext>
            </a:extLst>
          </p:cNvPr>
          <p:cNvSpPr txBox="1"/>
          <p:nvPr/>
        </p:nvSpPr>
        <p:spPr>
          <a:xfrm>
            <a:off x="1704975" y="4768334"/>
            <a:ext cx="116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 (7,2%)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31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218695"/>
            <a:ext cx="10829925" cy="100050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отношениями учащийся/преподаватель колледжа</a:t>
            </a:r>
          </a:p>
        </p:txBody>
      </p:sp>
      <p:pic>
        <p:nvPicPr>
          <p:cNvPr id="16386" name="Picture 2" descr="Диаграмма ответов в Формах. Вопрос: Отношениями учащийся/преподаватель. Количество ответов: 595&amp;nbsp;ответов.">
            <a:extLst>
              <a:ext uri="{FF2B5EF4-FFF2-40B4-BE49-F238E27FC236}">
                <a16:creationId xmlns:a16="http://schemas.microsoft.com/office/drawing/2014/main" id="{F7AAE6AB-8940-4CB5-9C5B-B0A716995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518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3E193-10A4-41B5-B18B-BA235E65A6E1}"/>
              </a:ext>
            </a:extLst>
          </p:cNvPr>
          <p:cNvSpPr txBox="1"/>
          <p:nvPr/>
        </p:nvSpPr>
        <p:spPr>
          <a:xfrm>
            <a:off x="10325100" y="2425183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293 (49,2%)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7C3ED-369B-4B55-BC28-12522C379BA8}"/>
              </a:ext>
            </a:extLst>
          </p:cNvPr>
          <p:cNvSpPr txBox="1"/>
          <p:nvPr/>
        </p:nvSpPr>
        <p:spPr>
          <a:xfrm>
            <a:off x="8267700" y="381583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 (25%)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EF70A-6456-4FC0-B357-8C0A1A168088}"/>
              </a:ext>
            </a:extLst>
          </p:cNvPr>
          <p:cNvSpPr txBox="1"/>
          <p:nvPr/>
        </p:nvSpPr>
        <p:spPr>
          <a:xfrm>
            <a:off x="6096000" y="434923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(15,6%)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4381F-F7A6-40CE-A7A1-18301A80E297}"/>
              </a:ext>
            </a:extLst>
          </p:cNvPr>
          <p:cNvSpPr txBox="1"/>
          <p:nvPr/>
        </p:nvSpPr>
        <p:spPr>
          <a:xfrm>
            <a:off x="4029075" y="4934546"/>
            <a:ext cx="102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(4%)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AAE89B-16E7-4861-93CA-011A599C9FF4}"/>
              </a:ext>
            </a:extLst>
          </p:cNvPr>
          <p:cNvSpPr txBox="1"/>
          <p:nvPr/>
        </p:nvSpPr>
        <p:spPr>
          <a:xfrm>
            <a:off x="1752600" y="4918115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(6,1%)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40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279056"/>
            <a:ext cx="11458575" cy="71669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отношениями учащийся/куратор </a:t>
            </a:r>
          </a:p>
        </p:txBody>
      </p:sp>
      <p:pic>
        <p:nvPicPr>
          <p:cNvPr id="15362" name="Picture 2" descr="Диаграмма ответов в Формах. Вопрос: Отношениями учащийся/куратор. Количество ответов: 595&amp;nbsp;ответов.">
            <a:extLst>
              <a:ext uri="{FF2B5EF4-FFF2-40B4-BE49-F238E27FC236}">
                <a16:creationId xmlns:a16="http://schemas.microsoft.com/office/drawing/2014/main" id="{F98687DD-65AC-4244-B088-3B5A147E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6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5EEFD-60EB-4863-BBF5-D5D15D123EA6}"/>
              </a:ext>
            </a:extLst>
          </p:cNvPr>
          <p:cNvSpPr txBox="1"/>
          <p:nvPr/>
        </p:nvSpPr>
        <p:spPr>
          <a:xfrm>
            <a:off x="10372725" y="2534721"/>
            <a:ext cx="1409700" cy="370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348 (58,5%)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3DBED-7874-4366-AD52-82DAE7BE92D9}"/>
              </a:ext>
            </a:extLst>
          </p:cNvPr>
          <p:cNvSpPr txBox="1"/>
          <p:nvPr/>
        </p:nvSpPr>
        <p:spPr>
          <a:xfrm>
            <a:off x="8181975" y="4287320"/>
            <a:ext cx="1352550" cy="379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(21,2%)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A1F5E-9FD8-4616-B2C0-845A347F87EA}"/>
              </a:ext>
            </a:extLst>
          </p:cNvPr>
          <p:cNvSpPr txBox="1"/>
          <p:nvPr/>
        </p:nvSpPr>
        <p:spPr>
          <a:xfrm>
            <a:off x="6096000" y="4667249"/>
            <a:ext cx="1285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(12,1%)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A89B4-3299-41B5-8A7E-4C58530C95C9}"/>
              </a:ext>
            </a:extLst>
          </p:cNvPr>
          <p:cNvSpPr txBox="1"/>
          <p:nvPr/>
        </p:nvSpPr>
        <p:spPr>
          <a:xfrm>
            <a:off x="3867150" y="4851915"/>
            <a:ext cx="118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(2,9%)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9D4768-7EAB-4072-8D23-1D9572E1B6E6}"/>
              </a:ext>
            </a:extLst>
          </p:cNvPr>
          <p:cNvSpPr txBox="1"/>
          <p:nvPr/>
        </p:nvSpPr>
        <p:spPr>
          <a:xfrm>
            <a:off x="1781175" y="4851915"/>
            <a:ext cx="118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(5,4%)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74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аграмма ответов в Формах. Вопрос: 2. Колледж (филиал) в котором вы обучаетесь.. Количество ответов: 595&amp;nbsp;ответов.">
            <a:extLst>
              <a:ext uri="{FF2B5EF4-FFF2-40B4-BE49-F238E27FC236}">
                <a16:creationId xmlns:a16="http://schemas.microsoft.com/office/drawing/2014/main" id="{6E5A4B6F-E063-45EF-B9A3-6AC8F38F865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7" y="1704975"/>
            <a:ext cx="12080406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F4AB78-0C72-4B36-97EF-14BE3F570A45}"/>
              </a:ext>
            </a:extLst>
          </p:cNvPr>
          <p:cNvSpPr txBox="1"/>
          <p:nvPr/>
        </p:nvSpPr>
        <p:spPr>
          <a:xfrm>
            <a:off x="1152525" y="142875"/>
            <a:ext cx="988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МРТК – 345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Светлинский филиал энергетики, нефти и газа – 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Удачнинский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горнотехнический филиал – 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Айхальский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алмазодобывающей промышленности – 90</a:t>
            </a:r>
          </a:p>
        </p:txBody>
      </p:sp>
    </p:spTree>
    <p:extLst>
      <p:ext uri="{BB962C8B-B14F-4D97-AF65-F5344CB8AC3E}">
        <p14:creationId xmlns:p14="http://schemas.microsoft.com/office/powerpoint/2010/main" val="67126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"/>
            <a:ext cx="10152507" cy="106203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отношениями учащийся/учащийся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1- 2- 3- 4-5-</a:t>
            </a:r>
          </a:p>
        </p:txBody>
      </p:sp>
      <p:pic>
        <p:nvPicPr>
          <p:cNvPr id="14340" name="Picture 4" descr="Диаграмма ответов в Формах. Вопрос: Отношениями учащийся/учащийся. Количество ответов: 595&amp;nbsp;ответов.">
            <a:extLst>
              <a:ext uri="{FF2B5EF4-FFF2-40B4-BE49-F238E27FC236}">
                <a16:creationId xmlns:a16="http://schemas.microsoft.com/office/drawing/2014/main" id="{40B01D07-04BE-4B3C-A2F3-5FB3C6D4A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2EA97-F218-4359-AEBA-E09EA84FFA12}"/>
              </a:ext>
            </a:extLst>
          </p:cNvPr>
          <p:cNvSpPr txBox="1"/>
          <p:nvPr/>
        </p:nvSpPr>
        <p:spPr>
          <a:xfrm>
            <a:off x="10353675" y="2620446"/>
            <a:ext cx="133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342 (57,5%)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6A6A4-67CB-462C-BD5E-FF9C5E4D081C}"/>
              </a:ext>
            </a:extLst>
          </p:cNvPr>
          <p:cNvSpPr txBox="1"/>
          <p:nvPr/>
        </p:nvSpPr>
        <p:spPr>
          <a:xfrm>
            <a:off x="8172450" y="4125396"/>
            <a:ext cx="140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 (24,4%)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19C8C-2127-4477-BA31-A3DC3266944F}"/>
              </a:ext>
            </a:extLst>
          </p:cNvPr>
          <p:cNvSpPr txBox="1"/>
          <p:nvPr/>
        </p:nvSpPr>
        <p:spPr>
          <a:xfrm>
            <a:off x="6019800" y="4601646"/>
            <a:ext cx="1257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 (12,9%)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40D5C1-AA9B-4366-B904-BA383D0F2C3E}"/>
              </a:ext>
            </a:extLst>
          </p:cNvPr>
          <p:cNvSpPr txBox="1"/>
          <p:nvPr/>
        </p:nvSpPr>
        <p:spPr>
          <a:xfrm>
            <a:off x="4000500" y="4970978"/>
            <a:ext cx="100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(1,3%)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3DF45-D6B7-40C2-B518-F0E5EBB73F78}"/>
              </a:ext>
            </a:extLst>
          </p:cNvPr>
          <p:cNvSpPr txBox="1"/>
          <p:nvPr/>
        </p:nvSpPr>
        <p:spPr>
          <a:xfrm>
            <a:off x="1762125" y="4825483"/>
            <a:ext cx="1152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(3,9%)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168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4395"/>
            <a:ext cx="11210924" cy="94335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признанием успехов в учебной и внеурочной деятельности </a:t>
            </a:r>
          </a:p>
        </p:txBody>
      </p:sp>
      <p:pic>
        <p:nvPicPr>
          <p:cNvPr id="24578" name="Picture 2" descr="Диаграмма ответов в Формах. Вопрос: Признанием успехов в учебной и внеурочной деятельности. Количество ответов: 595&amp;nbsp;ответов.">
            <a:extLst>
              <a:ext uri="{FF2B5EF4-FFF2-40B4-BE49-F238E27FC236}">
                <a16:creationId xmlns:a16="http://schemas.microsoft.com/office/drawing/2014/main" id="{E7B9B620-20C6-4000-A448-AB2C5A0F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4BE4DC-A27C-499F-B23B-876D848B76FD}"/>
              </a:ext>
            </a:extLst>
          </p:cNvPr>
          <p:cNvSpPr txBox="1"/>
          <p:nvPr/>
        </p:nvSpPr>
        <p:spPr>
          <a:xfrm>
            <a:off x="10420350" y="2691884"/>
            <a:ext cx="13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261 (439%)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48696-DD67-44EE-9459-80F3ADC03AB7}"/>
              </a:ext>
            </a:extLst>
          </p:cNvPr>
          <p:cNvSpPr txBox="1"/>
          <p:nvPr/>
        </p:nvSpPr>
        <p:spPr>
          <a:xfrm>
            <a:off x="8191500" y="3438525"/>
            <a:ext cx="141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(28,6%)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31E49-698C-4F01-AF66-B6983CAB57AD}"/>
              </a:ext>
            </a:extLst>
          </p:cNvPr>
          <p:cNvSpPr txBox="1"/>
          <p:nvPr/>
        </p:nvSpPr>
        <p:spPr>
          <a:xfrm>
            <a:off x="5943600" y="3994427"/>
            <a:ext cx="13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 (19,5%)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978A9-55E7-4387-B797-58822698C7E9}"/>
              </a:ext>
            </a:extLst>
          </p:cNvPr>
          <p:cNvSpPr txBox="1"/>
          <p:nvPr/>
        </p:nvSpPr>
        <p:spPr>
          <a:xfrm>
            <a:off x="4076700" y="4844534"/>
            <a:ext cx="1047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(4%)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A79A2-0256-4AF2-A336-55AC21064C59}"/>
              </a:ext>
            </a:extLst>
          </p:cNvPr>
          <p:cNvSpPr txBox="1"/>
          <p:nvPr/>
        </p:nvSpPr>
        <p:spPr>
          <a:xfrm>
            <a:off x="1895475" y="4844534"/>
            <a:ext cx="1047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(4%)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876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61544"/>
            <a:ext cx="10791824" cy="78452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организацией воспитательной работы</a:t>
            </a:r>
          </a:p>
        </p:txBody>
      </p:sp>
      <p:pic>
        <p:nvPicPr>
          <p:cNvPr id="23554" name="Picture 2" descr="Диаграмма ответов в Формах. Вопрос: Организацией воспитательной работы. Количество ответов: 595&amp;nbsp;ответов.">
            <a:extLst>
              <a:ext uri="{FF2B5EF4-FFF2-40B4-BE49-F238E27FC236}">
                <a16:creationId xmlns:a16="http://schemas.microsoft.com/office/drawing/2014/main" id="{0B2F205E-218A-45AA-9E74-EBB7D9C8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07871-0E18-4B10-B567-3B45D7A0E1D0}"/>
              </a:ext>
            </a:extLst>
          </p:cNvPr>
          <p:cNvSpPr txBox="1"/>
          <p:nvPr/>
        </p:nvSpPr>
        <p:spPr>
          <a:xfrm>
            <a:off x="10344150" y="2529959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259 (43,5%)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789FC-B297-4724-A684-29F805FDD5C3}"/>
              </a:ext>
            </a:extLst>
          </p:cNvPr>
          <p:cNvSpPr txBox="1"/>
          <p:nvPr/>
        </p:nvSpPr>
        <p:spPr>
          <a:xfrm>
            <a:off x="8172450" y="3520559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164 (27,6%)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EDC58-22F6-4DF2-A205-69AD4CFCCDC5}"/>
              </a:ext>
            </a:extLst>
          </p:cNvPr>
          <p:cNvSpPr txBox="1"/>
          <p:nvPr/>
        </p:nvSpPr>
        <p:spPr>
          <a:xfrm>
            <a:off x="6019800" y="4096821"/>
            <a:ext cx="120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 (18%)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B048E-86D4-4DA6-A37C-968DE91310BF}"/>
              </a:ext>
            </a:extLst>
          </p:cNvPr>
          <p:cNvSpPr txBox="1"/>
          <p:nvPr/>
        </p:nvSpPr>
        <p:spPr>
          <a:xfrm>
            <a:off x="3962400" y="4904780"/>
            <a:ext cx="112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(4,2%)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BFB5E5-7F80-4609-B405-0F193AEE4AE0}"/>
              </a:ext>
            </a:extLst>
          </p:cNvPr>
          <p:cNvSpPr txBox="1"/>
          <p:nvPr/>
        </p:nvSpPr>
        <p:spPr>
          <a:xfrm>
            <a:off x="1790700" y="4769882"/>
            <a:ext cx="112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(6,7%)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8" y="89819"/>
            <a:ext cx="6384969" cy="667836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сделать для повышения качества образования в колледже?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преподавания дисциплин 182 (30,6%)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Уделять особое внимание индивидуальной работе с учащимися 236 (39,7%)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материально-техническое оснащение колледжа 351 (59%)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воспитательную работу со студентами148 (24,9%)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еду в буфете дешевле 3 (0,5%)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сделать оплачиваемую практику 1 (0,2%)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Диаграмма ответов в Формах. Вопрос: Что необходимо сделать для повышения качества образования в колледже?. Количество ответов: 595&amp;nbsp;ответов.">
            <a:extLst>
              <a:ext uri="{FF2B5EF4-FFF2-40B4-BE49-F238E27FC236}">
                <a16:creationId xmlns:a16="http://schemas.microsoft.com/office/drawing/2014/main" id="{6DEF0739-00B0-45B0-BBC0-C385598327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8"/>
          <a:stretch/>
        </p:blipFill>
        <p:spPr bwMode="auto">
          <a:xfrm>
            <a:off x="6465977" y="89819"/>
            <a:ext cx="5645015" cy="66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1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42" y="385073"/>
            <a:ext cx="9217915" cy="94018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Намерены ли Вы рекомендовать для поступления колледж друзьям и знакомым? </a:t>
            </a:r>
          </a:p>
        </p:txBody>
      </p:sp>
      <p:pic>
        <p:nvPicPr>
          <p:cNvPr id="30722" name="Picture 2" descr="Диаграмма ответов в Формах. Вопрос: Намерены ли Вы рекомендовать для поступления колледж друзьям и знакомым?. Количество ответов: 595&amp;nbsp;ответов.">
            <a:extLst>
              <a:ext uri="{FF2B5EF4-FFF2-40B4-BE49-F238E27FC236}">
                <a16:creationId xmlns:a16="http://schemas.microsoft.com/office/drawing/2014/main" id="{D38A72EC-437C-473D-A58D-6803E461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299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7B1DC8-40FB-411F-B438-082982F146BC}"/>
              </a:ext>
            </a:extLst>
          </p:cNvPr>
          <p:cNvSpPr txBox="1"/>
          <p:nvPr/>
        </p:nvSpPr>
        <p:spPr>
          <a:xfrm>
            <a:off x="9544050" y="3244334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319 (53,6%)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59906-1FC6-4768-966D-BD38178C1473}"/>
              </a:ext>
            </a:extLst>
          </p:cNvPr>
          <p:cNvSpPr txBox="1"/>
          <p:nvPr/>
        </p:nvSpPr>
        <p:spPr>
          <a:xfrm>
            <a:off x="5410200" y="4409281"/>
            <a:ext cx="1133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113(19%)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000FF-B5BF-4EE5-9F35-0630908EEB69}"/>
              </a:ext>
            </a:extLst>
          </p:cNvPr>
          <p:cNvSpPr txBox="1"/>
          <p:nvPr/>
        </p:nvSpPr>
        <p:spPr>
          <a:xfrm>
            <a:off x="7010400" y="5554146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 (32,6%)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9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42" y="571119"/>
            <a:ext cx="9217915" cy="89573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Намерены ли ВЫ рекомендовать для поступления колледж друзьям и знакомым?</a:t>
            </a:r>
          </a:p>
        </p:txBody>
      </p:sp>
      <p:pic>
        <p:nvPicPr>
          <p:cNvPr id="21508" name="Picture 4" descr="Диаграмма ответов в Формах. Вопрос: Намерены ли Вы рекомендовать для поступления колледж друзьям и знакомым?. Количество ответов: .">
            <a:extLst>
              <a:ext uri="{FF2B5EF4-FFF2-40B4-BE49-F238E27FC236}">
                <a16:creationId xmlns:a16="http://schemas.microsoft.com/office/drawing/2014/main" id="{433C58FC-7AC4-46BB-8BC9-F88C1910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863"/>
            <a:ext cx="12192000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61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410"/>
            <a:ext cx="12192000" cy="3400805"/>
          </a:xfrm>
        </p:spPr>
        <p:txBody>
          <a:bodyPr>
            <a:no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Вас устраивает социально-бытовая инфраструктура колледжа по следующим позициям: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Диаграмма ответов в Формах. Вопрос: Насколько Вас устраивает социально-бытовая инфраструктура колледжа по следующим позициям:. Количество ответов: .">
            <a:extLst>
              <a:ext uri="{FF2B5EF4-FFF2-40B4-BE49-F238E27FC236}">
                <a16:creationId xmlns:a16="http://schemas.microsoft.com/office/drawing/2014/main" id="{C29A38E0-98D5-4C90-B8A1-6C1C0226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2"/>
          <a:stretch/>
        </p:blipFill>
        <p:spPr bwMode="auto">
          <a:xfrm>
            <a:off x="0" y="1013135"/>
            <a:ext cx="12192000" cy="42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7519C3-9F88-433B-A136-92102B234D0D}"/>
              </a:ext>
            </a:extLst>
          </p:cNvPr>
          <p:cNvSpPr txBox="1"/>
          <p:nvPr/>
        </p:nvSpPr>
        <p:spPr>
          <a:xfrm>
            <a:off x="196454" y="5319698"/>
            <a:ext cx="2659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Санитарно-гигиеническое состояние пунктов общественного питания.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ABA30-BB26-406C-AB1D-7AFBA716BE0F}"/>
              </a:ext>
            </a:extLst>
          </p:cNvPr>
          <p:cNvSpPr txBox="1"/>
          <p:nvPr/>
        </p:nvSpPr>
        <p:spPr>
          <a:xfrm>
            <a:off x="2852738" y="5319698"/>
            <a:ext cx="2552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доступность, ассортимент общественного питания.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33368-EF04-4161-BDAE-A0FDB2622040}"/>
              </a:ext>
            </a:extLst>
          </p:cNvPr>
          <p:cNvSpPr txBox="1"/>
          <p:nvPr/>
        </p:nvSpPr>
        <p:spPr>
          <a:xfrm>
            <a:off x="5405438" y="5319698"/>
            <a:ext cx="2237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спортивных залов, площадок.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FFE61-9218-4DDD-B140-AB2EC45F663A}"/>
              </a:ext>
            </a:extLst>
          </p:cNvPr>
          <p:cNvSpPr txBox="1"/>
          <p:nvPr/>
        </p:nvSpPr>
        <p:spPr>
          <a:xfrm>
            <a:off x="7471172" y="5282262"/>
            <a:ext cx="27872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Санитарно-гигиеническое состояние мест общественного пользования (коридоры, туалеты, лестницы и т.д.).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1A0D30-1E7B-4B9B-9321-A506029B03CA}"/>
              </a:ext>
            </a:extLst>
          </p:cNvPr>
          <p:cNvSpPr txBox="1"/>
          <p:nvPr/>
        </p:nvSpPr>
        <p:spPr>
          <a:xfrm>
            <a:off x="10376296" y="5282262"/>
            <a:ext cx="1619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и доступность медицинского обслуживания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270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42" y="571119"/>
            <a:ext cx="9217915" cy="72428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проживаете в общежитии, устраивают ли Вас:</a:t>
            </a:r>
          </a:p>
        </p:txBody>
      </p:sp>
      <p:pic>
        <p:nvPicPr>
          <p:cNvPr id="34818" name="Picture 2" descr="Диаграмма ответов в Формах. Вопрос: Если Вы проживаете в общежитии, устраивают ли Вас:. Количество ответов: .">
            <a:extLst>
              <a:ext uri="{FF2B5EF4-FFF2-40B4-BE49-F238E27FC236}">
                <a16:creationId xmlns:a16="http://schemas.microsoft.com/office/drawing/2014/main" id="{620297F5-0F35-4176-8615-546C9EDC1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5426"/>
            <a:ext cx="12192000" cy="50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3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75844"/>
            <a:ext cx="9217915" cy="5886831"/>
          </a:xfrm>
        </p:spPr>
        <p:txBody>
          <a:bodyPr>
            <a:no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Ваши предложения по улучшению подготовки специалистов (элементы подготовки, которые необходимо усилить).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предложений – 130.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устраивает – 50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здания – 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Добавить больше предметов по специальности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Улучшить организацию производственной практики, оплачиваемую практику – 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стендов с моторами, добавление аккумулятора и спец оборудования для проверки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прозвонки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электрооборудования на машине. – 3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новое оборудование – 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Отменить правила про в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нешний вид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Улучшить работу буфета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Устроить место отдыха – 10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думаю, что нужно улучшить отношения к учителям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365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аграмма ответов в Формах. Вопрос: Ваш пол:. Количество ответов: 595&amp;nbsp;ответов.">
            <a:extLst>
              <a:ext uri="{FF2B5EF4-FFF2-40B4-BE49-F238E27FC236}">
                <a16:creationId xmlns:a16="http://schemas.microsoft.com/office/drawing/2014/main" id="{9DF95481-2AB4-4E93-A8B3-36968BF0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025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796FEF-3D56-4CF3-BA04-889712B9B526}"/>
              </a:ext>
            </a:extLst>
          </p:cNvPr>
          <p:cNvSpPr txBox="1"/>
          <p:nvPr/>
        </p:nvSpPr>
        <p:spPr>
          <a:xfrm>
            <a:off x="1323974" y="238125"/>
            <a:ext cx="844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пол.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– 399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– 196</a:t>
            </a:r>
          </a:p>
        </p:txBody>
      </p:sp>
    </p:spTree>
    <p:extLst>
      <p:ext uri="{BB962C8B-B14F-4D97-AF65-F5344CB8AC3E}">
        <p14:creationId xmlns:p14="http://schemas.microsoft.com/office/powerpoint/2010/main" val="309560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Диаграмма ответов в Формах. Вопрос: Форма обучения. Количество ответов: 595&amp;nbsp;ответов.">
            <a:extLst>
              <a:ext uri="{FF2B5EF4-FFF2-40B4-BE49-F238E27FC236}">
                <a16:creationId xmlns:a16="http://schemas.microsoft.com/office/drawing/2014/main" id="{BC402146-2022-4FCF-AF56-057593D2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62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7E7CE6-818B-4BF9-90C4-0A6E1638FC04}"/>
              </a:ext>
            </a:extLst>
          </p:cNvPr>
          <p:cNvSpPr txBox="1"/>
          <p:nvPr/>
        </p:nvSpPr>
        <p:spPr>
          <a:xfrm>
            <a:off x="819150" y="21413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– 536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Платная – 59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017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A0A665-6F15-44F4-816D-96705CDEF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462" y="1000126"/>
            <a:ext cx="4271771" cy="538162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профессиональных знаний 414 (69,6%)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дальнейшего обучения в ВУЗе 177 (29,7%)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по специальности 285 (47,9%)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личностных и профессиональных качеств 183 (30,8%)</a:t>
            </a:r>
          </a:p>
        </p:txBody>
      </p:sp>
      <p:pic>
        <p:nvPicPr>
          <p:cNvPr id="4100" name="Picture 4" descr="Диаграмма ответов в Формах. Вопрос: Цель Вашего поступления в колледж. Количество ответов: 595&amp;nbsp;ответов.">
            <a:extLst>
              <a:ext uri="{FF2B5EF4-FFF2-40B4-BE49-F238E27FC236}">
                <a16:creationId xmlns:a16="http://schemas.microsoft.com/office/drawing/2014/main" id="{5E7134EA-2351-42F1-AE9B-FAA2C7F6BE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32" y="94282"/>
            <a:ext cx="7095968" cy="66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5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42" y="233440"/>
            <a:ext cx="9217915" cy="78142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статусом учащегося колледжа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Диаграмма ответов в Формах. Вопрос: Статусом учащегося колледжа. Количество ответов: 595&amp;nbsp;ответов.">
            <a:extLst>
              <a:ext uri="{FF2B5EF4-FFF2-40B4-BE49-F238E27FC236}">
                <a16:creationId xmlns:a16="http://schemas.microsoft.com/office/drawing/2014/main" id="{54CAF0C1-2BD3-4A20-979D-6683E7C9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" y="1014869"/>
            <a:ext cx="12051096" cy="572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28376-24DE-472B-B621-ADD51C3EB5D8}"/>
              </a:ext>
            </a:extLst>
          </p:cNvPr>
          <p:cNvSpPr txBox="1"/>
          <p:nvPr/>
        </p:nvSpPr>
        <p:spPr>
          <a:xfrm>
            <a:off x="10277475" y="2834759"/>
            <a:ext cx="1428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(40,3%)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21C38-4DCC-434C-A540-216886F9A081}"/>
              </a:ext>
            </a:extLst>
          </p:cNvPr>
          <p:cNvSpPr txBox="1"/>
          <p:nvPr/>
        </p:nvSpPr>
        <p:spPr>
          <a:xfrm>
            <a:off x="8158163" y="3358634"/>
            <a:ext cx="1414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 (31,1%)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60F1D-B1CC-48A7-AD73-0195673AFAAF}"/>
              </a:ext>
            </a:extLst>
          </p:cNvPr>
          <p:cNvSpPr txBox="1"/>
          <p:nvPr/>
        </p:nvSpPr>
        <p:spPr>
          <a:xfrm>
            <a:off x="5948363" y="3989704"/>
            <a:ext cx="1414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(21,2%)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AEE30-003C-4934-B031-95FFB387807C}"/>
              </a:ext>
            </a:extLst>
          </p:cNvPr>
          <p:cNvSpPr txBox="1"/>
          <p:nvPr/>
        </p:nvSpPr>
        <p:spPr>
          <a:xfrm>
            <a:off x="4024313" y="4815959"/>
            <a:ext cx="1166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(3,5%)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6ED4B-60E2-4179-A8D7-32FC736AD15D}"/>
              </a:ext>
            </a:extLst>
          </p:cNvPr>
          <p:cNvSpPr txBox="1"/>
          <p:nvPr/>
        </p:nvSpPr>
        <p:spPr>
          <a:xfrm>
            <a:off x="1871663" y="4815959"/>
            <a:ext cx="1166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(3,9%)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333" y="193134"/>
            <a:ext cx="9895333" cy="73662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расписанием занятий</a:t>
            </a:r>
          </a:p>
        </p:txBody>
      </p:sp>
      <p:pic>
        <p:nvPicPr>
          <p:cNvPr id="10242" name="Picture 2" descr="Диаграмма ответов в Формах. Вопрос: Расписанием занятий. Количество ответов: 595&amp;nbsp;ответов.">
            <a:extLst>
              <a:ext uri="{FF2B5EF4-FFF2-40B4-BE49-F238E27FC236}">
                <a16:creationId xmlns:a16="http://schemas.microsoft.com/office/drawing/2014/main" id="{0249B6F6-A13F-4971-A7A4-CC42C401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" y="1038226"/>
            <a:ext cx="120216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9694F8-D570-4441-B7BF-278E1C5EB6BC}"/>
              </a:ext>
            </a:extLst>
          </p:cNvPr>
          <p:cNvSpPr txBox="1"/>
          <p:nvPr/>
        </p:nvSpPr>
        <p:spPr>
          <a:xfrm>
            <a:off x="10220325" y="2558534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 (31,3%)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1A649-62ED-4BE4-BF7A-077BC24098A4}"/>
              </a:ext>
            </a:extLst>
          </p:cNvPr>
          <p:cNvSpPr txBox="1"/>
          <p:nvPr/>
        </p:nvSpPr>
        <p:spPr>
          <a:xfrm>
            <a:off x="8162925" y="3059668"/>
            <a:ext cx="1190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 (24%)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FA4B5D-50EF-4086-836B-1C4AC6905385}"/>
              </a:ext>
            </a:extLst>
          </p:cNvPr>
          <p:cNvSpPr txBox="1"/>
          <p:nvPr/>
        </p:nvSpPr>
        <p:spPr>
          <a:xfrm>
            <a:off x="6019800" y="2952750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 (26,1%)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F14485-762B-4716-8090-4F061D70DD41}"/>
              </a:ext>
            </a:extLst>
          </p:cNvPr>
          <p:cNvSpPr txBox="1"/>
          <p:nvPr/>
        </p:nvSpPr>
        <p:spPr>
          <a:xfrm>
            <a:off x="4210050" y="4282559"/>
            <a:ext cx="1190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 (9,9%)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C40422-1F0D-4515-A443-1CE1FC41F5A2}"/>
              </a:ext>
            </a:extLst>
          </p:cNvPr>
          <p:cNvSpPr txBox="1"/>
          <p:nvPr/>
        </p:nvSpPr>
        <p:spPr>
          <a:xfrm>
            <a:off x="1990725" y="4467225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(18,7%)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32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195" y="203632"/>
            <a:ext cx="9809608" cy="104414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качеством организации самостоятельной работы в процессе обучения</a:t>
            </a:r>
          </a:p>
        </p:txBody>
      </p:sp>
      <p:pic>
        <p:nvPicPr>
          <p:cNvPr id="9218" name="Picture 2" descr="Диаграмма ответов в Формах. Вопрос: Качеством организации самостоятельной работы в процессе обучения. Количество ответов: 595&amp;nbsp;ответов.">
            <a:extLst>
              <a:ext uri="{FF2B5EF4-FFF2-40B4-BE49-F238E27FC236}">
                <a16:creationId xmlns:a16="http://schemas.microsoft.com/office/drawing/2014/main" id="{FA3E4F7D-18B0-416D-A53B-629FAAF8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2" y="1152525"/>
            <a:ext cx="12001656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449E32-F146-4EF6-B9CF-4C877A9FF5FD}"/>
              </a:ext>
            </a:extLst>
          </p:cNvPr>
          <p:cNvSpPr txBox="1"/>
          <p:nvPr/>
        </p:nvSpPr>
        <p:spPr>
          <a:xfrm>
            <a:off x="10305478" y="2930544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 (39,5%)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6A749-DEAA-4B28-ABC7-14BCB385E7A2}"/>
              </a:ext>
            </a:extLst>
          </p:cNvPr>
          <p:cNvSpPr txBox="1"/>
          <p:nvPr/>
        </p:nvSpPr>
        <p:spPr>
          <a:xfrm>
            <a:off x="8210550" y="3635930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 (28,2%)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D716A-AD88-4E25-AA9C-71AC6B2FA685}"/>
              </a:ext>
            </a:extLst>
          </p:cNvPr>
          <p:cNvSpPr txBox="1"/>
          <p:nvPr/>
        </p:nvSpPr>
        <p:spPr>
          <a:xfrm>
            <a:off x="5972175" y="3958709"/>
            <a:ext cx="139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 (23,2%)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6F893F-0D2B-4137-A379-CC9169A8A940}"/>
              </a:ext>
            </a:extLst>
          </p:cNvPr>
          <p:cNvSpPr txBox="1"/>
          <p:nvPr/>
        </p:nvSpPr>
        <p:spPr>
          <a:xfrm>
            <a:off x="4076700" y="4982646"/>
            <a:ext cx="120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(4,5%)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820B03-C3D2-4BDA-97BB-F8590C567BC0}"/>
              </a:ext>
            </a:extLst>
          </p:cNvPr>
          <p:cNvSpPr txBox="1"/>
          <p:nvPr/>
        </p:nvSpPr>
        <p:spPr>
          <a:xfrm>
            <a:off x="1981200" y="4982646"/>
            <a:ext cx="120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(4,5%)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04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A887-E43A-472C-8337-0C665F61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871" y="131870"/>
            <a:ext cx="9676258" cy="103970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Вы удовлетворены организацией проведения контрольных недель, сессий</a:t>
            </a:r>
          </a:p>
        </p:txBody>
      </p:sp>
      <p:pic>
        <p:nvPicPr>
          <p:cNvPr id="8194" name="Picture 2" descr="Диаграмма ответов в Формах. Вопрос: Организацией проведения контрольных недель, сессий. Количество ответов: 595&amp;nbsp;ответов.">
            <a:extLst>
              <a:ext uri="{FF2B5EF4-FFF2-40B4-BE49-F238E27FC236}">
                <a16:creationId xmlns:a16="http://schemas.microsoft.com/office/drawing/2014/main" id="{ECEBE2B1-378D-429A-B727-3E2EF866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" y="994342"/>
            <a:ext cx="12057007" cy="57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2B204-D81D-4AB8-BE35-555FDBBDBCF6}"/>
              </a:ext>
            </a:extLst>
          </p:cNvPr>
          <p:cNvSpPr txBox="1"/>
          <p:nvPr/>
        </p:nvSpPr>
        <p:spPr>
          <a:xfrm>
            <a:off x="10334625" y="2638722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247 (41,5%)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A9635-D9B9-467C-8B56-D3A6707DEBD2}"/>
              </a:ext>
            </a:extLst>
          </p:cNvPr>
          <p:cNvSpPr txBox="1"/>
          <p:nvPr/>
        </p:nvSpPr>
        <p:spPr>
          <a:xfrm>
            <a:off x="8153400" y="3490904"/>
            <a:ext cx="1428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167 (28,1%)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5AB578-8592-45F8-BAE6-3C903F0ACCCA}"/>
              </a:ext>
            </a:extLst>
          </p:cNvPr>
          <p:cNvSpPr txBox="1"/>
          <p:nvPr/>
        </p:nvSpPr>
        <p:spPr>
          <a:xfrm>
            <a:off x="5962650" y="4033337"/>
            <a:ext cx="135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167 (28,1%)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C3BA7E-9E56-471D-8D84-A7A31794A374}"/>
              </a:ext>
            </a:extLst>
          </p:cNvPr>
          <p:cNvSpPr txBox="1"/>
          <p:nvPr/>
        </p:nvSpPr>
        <p:spPr>
          <a:xfrm>
            <a:off x="3933825" y="4844534"/>
            <a:ext cx="110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(5,5%)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4DC00-17F4-4551-895E-9405945A04BB}"/>
              </a:ext>
            </a:extLst>
          </p:cNvPr>
          <p:cNvSpPr txBox="1"/>
          <p:nvPr/>
        </p:nvSpPr>
        <p:spPr>
          <a:xfrm>
            <a:off x="1876425" y="4844534"/>
            <a:ext cx="110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(5,5%)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534763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3165</TotalTime>
  <Words>867</Words>
  <Application>Microsoft Office PowerPoint</Application>
  <PresentationFormat>Широкоэкранный</PresentationFormat>
  <Paragraphs>156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Corbel</vt:lpstr>
      <vt:lpstr>Gill Sans MT</vt:lpstr>
      <vt:lpstr>Times New Roman</vt:lpstr>
      <vt:lpstr>Посылка</vt:lpstr>
      <vt:lpstr>Анкета оценки удовлетворенности студентов качеством образовательных услуг, предоставляемых колледжем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студентов</dc:title>
  <dc:creator>Оюн Халтаева</dc:creator>
  <cp:lastModifiedBy>Оюн Халтаева</cp:lastModifiedBy>
  <cp:revision>3</cp:revision>
  <dcterms:created xsi:type="dcterms:W3CDTF">2022-05-04T00:24:36Z</dcterms:created>
  <dcterms:modified xsi:type="dcterms:W3CDTF">2022-05-06T05:10:22Z</dcterms:modified>
</cp:coreProperties>
</file>